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75" r:id="rId6"/>
    <p:sldId id="310" r:id="rId7"/>
    <p:sldId id="296" r:id="rId8"/>
    <p:sldId id="294" r:id="rId9"/>
    <p:sldId id="295" r:id="rId10"/>
    <p:sldId id="297" r:id="rId11"/>
    <p:sldId id="298" r:id="rId12"/>
    <p:sldId id="302" r:id="rId13"/>
    <p:sldId id="303" r:id="rId14"/>
    <p:sldId id="311" r:id="rId15"/>
    <p:sldId id="304" r:id="rId16"/>
    <p:sldId id="312" r:id="rId17"/>
    <p:sldId id="305" r:id="rId18"/>
    <p:sldId id="306" r:id="rId19"/>
    <p:sldId id="309" r:id="rId20"/>
    <p:sldId id="308" r:id="rId2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55A11"/>
    <a:srgbClr val="FFE699"/>
    <a:srgbClr val="D6E0F2"/>
    <a:srgbClr val="E2E4F6"/>
    <a:srgbClr val="F4B183"/>
    <a:srgbClr val="DEEBF7"/>
    <a:srgbClr val="D98974"/>
    <a:srgbClr val="D0E6C1"/>
    <a:srgbClr val="E1A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8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8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0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5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E068-D781-4E77-9D4D-05115A1E70EC}" type="datetimeFigureOut">
              <a:rPr lang="en-US" smtClean="0"/>
              <a:t>01/11/2026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app.fobizz.com/ai/chats/public_assistants/386e2069-64d8-4bd2-9839-7be37f54eb9b?token=9cb5ce6084a806152bbda2f20a440742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fobizz.com/website/public_pages/54fe97a1-05ce-42e5-a2c1-8c812df93705?token=bb5719ff1dcbfa9deda6fcae80e0b14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hilosophia.lu/ai4u/cogitobo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9638BB09-7DCB-4E35-8645-92D1375FAE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8D354E05-E903-4C51-9AA7-6411BF12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5" y="444410"/>
            <a:ext cx="5451428" cy="22509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0996D155-0390-4E67-A861-51B00920E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16" y="444411"/>
            <a:ext cx="5478248" cy="2259431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E330C416-7C6F-43C3-B8E2-4E768A0A6706}"/>
              </a:ext>
            </a:extLst>
          </p:cNvPr>
          <p:cNvSpPr/>
          <p:nvPr/>
        </p:nvSpPr>
        <p:spPr>
          <a:xfrm>
            <a:off x="2307054" y="2075716"/>
            <a:ext cx="399309" cy="3762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389213D4-D3B8-4839-823B-7AAA4959E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018" y="367077"/>
            <a:ext cx="1225973" cy="170863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39C1BD9-A319-4917-A369-6D1E77BCAAC0}"/>
              </a:ext>
            </a:extLst>
          </p:cNvPr>
          <p:cNvGrpSpPr/>
          <p:nvPr/>
        </p:nvGrpSpPr>
        <p:grpSpPr>
          <a:xfrm>
            <a:off x="166889" y="2558070"/>
            <a:ext cx="7166265" cy="475387"/>
            <a:chOff x="166889" y="2558070"/>
            <a:chExt cx="7166265" cy="475387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2AD0DCE4-2437-40DC-8FB1-3E0CD16214D2}"/>
                </a:ext>
              </a:extLst>
            </p:cNvPr>
            <p:cNvSpPr/>
            <p:nvPr/>
          </p:nvSpPr>
          <p:spPr>
            <a:xfrm rot="5400000">
              <a:off x="3524048" y="-771788"/>
              <a:ext cx="439989" cy="7154308"/>
            </a:xfrm>
            <a:prstGeom prst="roundRect">
              <a:avLst>
                <a:gd name="adj" fmla="val 50000"/>
              </a:avLst>
            </a:prstGeom>
            <a:solidFill>
              <a:srgbClr val="CC5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1278BA5-8C72-4D35-B670-B98BCD3C44F4}"/>
                </a:ext>
              </a:extLst>
            </p:cNvPr>
            <p:cNvSpPr/>
            <p:nvPr/>
          </p:nvSpPr>
          <p:spPr>
            <a:xfrm>
              <a:off x="6899593" y="2585373"/>
              <a:ext cx="433561" cy="439989"/>
            </a:xfrm>
            <a:prstGeom prst="ellipse">
              <a:avLst/>
            </a:prstGeom>
            <a:solidFill>
              <a:srgbClr val="F98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035984A-8751-4719-9D97-AE16D772FD88}"/>
                </a:ext>
              </a:extLst>
            </p:cNvPr>
            <p:cNvSpPr txBox="1"/>
            <p:nvPr/>
          </p:nvSpPr>
          <p:spPr>
            <a:xfrm>
              <a:off x="412652" y="2558070"/>
              <a:ext cx="6290528" cy="47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lmrl</a:t>
              </a:r>
              <a:r>
                <a:rPr lang="en-US" sz="2489" b="1" kern="1300" spc="71" dirty="0">
                  <a:solidFill>
                    <a:schemeClr val="bg1"/>
                  </a:solidFill>
                  <a:latin typeface="Typo Hoop Demo" panose="02000500000000000000" pitchFamily="2" charset="0"/>
                </a:rPr>
                <a:t> </a:t>
              </a:r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projet</a:t>
              </a:r>
              <a:r>
                <a:rPr lang="en-US" sz="2489" b="1" kern="1300" spc="71" dirty="0">
                  <a:solidFill>
                    <a:schemeClr val="bg1"/>
                  </a:solidFill>
                  <a:latin typeface="Typo Hoop Demo" panose="02000500000000000000" pitchFamily="2" charset="0"/>
                </a:rPr>
                <a:t> </a:t>
              </a:r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d’établissement</a:t>
              </a:r>
              <a:endParaRPr lang="en-US" sz="2489" b="1" kern="1300" spc="71" dirty="0">
                <a:solidFill>
                  <a:schemeClr val="bg1"/>
                </a:solidFill>
                <a:latin typeface="Typo Hoop Demo" panose="02000500000000000000" pitchFamily="2" charset="0"/>
              </a:endParaRPr>
            </a:p>
          </p:txBody>
        </p:sp>
      </p:grpSp>
      <p:grpSp>
        <p:nvGrpSpPr>
          <p:cNvPr id="110" name="Google Shape;667;p36">
            <a:extLst>
              <a:ext uri="{FF2B5EF4-FFF2-40B4-BE49-F238E27FC236}">
                <a16:creationId xmlns:a16="http://schemas.microsoft.com/office/drawing/2014/main" id="{114682ED-2B37-4089-8D33-502790BAEC7C}"/>
              </a:ext>
            </a:extLst>
          </p:cNvPr>
          <p:cNvGrpSpPr/>
          <p:nvPr/>
        </p:nvGrpSpPr>
        <p:grpSpPr>
          <a:xfrm>
            <a:off x="5766167" y="2215324"/>
            <a:ext cx="714880" cy="1160878"/>
            <a:chOff x="1654675" y="1997765"/>
            <a:chExt cx="445587" cy="704551"/>
          </a:xfrm>
        </p:grpSpPr>
        <p:sp>
          <p:nvSpPr>
            <p:cNvPr id="111" name="Google Shape;668;p36">
              <a:extLst>
                <a:ext uri="{FF2B5EF4-FFF2-40B4-BE49-F238E27FC236}">
                  <a16:creationId xmlns:a16="http://schemas.microsoft.com/office/drawing/2014/main" id="{6A8B31CC-8925-4647-9DAF-BE4C38B1BD32}"/>
                </a:ext>
              </a:extLst>
            </p:cNvPr>
            <p:cNvSpPr/>
            <p:nvPr/>
          </p:nvSpPr>
          <p:spPr>
            <a:xfrm>
              <a:off x="1655926" y="1998979"/>
              <a:ext cx="440657" cy="703336"/>
            </a:xfrm>
            <a:custGeom>
              <a:avLst/>
              <a:gdLst/>
              <a:ahLst/>
              <a:cxnLst/>
              <a:rect l="l" t="t" r="r" b="b"/>
              <a:pathLst>
                <a:path w="11976" h="19115" extrusionOk="0">
                  <a:moveTo>
                    <a:pt x="0" y="1"/>
                  </a:moveTo>
                  <a:lnTo>
                    <a:pt x="0" y="17113"/>
                  </a:lnTo>
                  <a:lnTo>
                    <a:pt x="2002" y="17113"/>
                  </a:lnTo>
                  <a:lnTo>
                    <a:pt x="2002" y="16112"/>
                  </a:lnTo>
                  <a:lnTo>
                    <a:pt x="3002" y="16112"/>
                  </a:lnTo>
                  <a:lnTo>
                    <a:pt x="3002" y="15112"/>
                  </a:lnTo>
                  <a:lnTo>
                    <a:pt x="4003" y="15112"/>
                  </a:lnTo>
                  <a:lnTo>
                    <a:pt x="4003" y="14111"/>
                  </a:lnTo>
                  <a:lnTo>
                    <a:pt x="4971" y="14111"/>
                  </a:lnTo>
                  <a:lnTo>
                    <a:pt x="4971" y="16112"/>
                  </a:lnTo>
                  <a:lnTo>
                    <a:pt x="5971" y="16112"/>
                  </a:lnTo>
                  <a:lnTo>
                    <a:pt x="5971" y="18114"/>
                  </a:lnTo>
                  <a:lnTo>
                    <a:pt x="6972" y="18114"/>
                  </a:lnTo>
                  <a:lnTo>
                    <a:pt x="6972" y="19115"/>
                  </a:lnTo>
                  <a:lnTo>
                    <a:pt x="8973" y="19115"/>
                  </a:lnTo>
                  <a:lnTo>
                    <a:pt x="8973" y="18114"/>
                  </a:lnTo>
                  <a:lnTo>
                    <a:pt x="9974" y="18114"/>
                  </a:lnTo>
                  <a:lnTo>
                    <a:pt x="9974" y="16112"/>
                  </a:lnTo>
                  <a:lnTo>
                    <a:pt x="8973" y="16112"/>
                  </a:lnTo>
                  <a:lnTo>
                    <a:pt x="8973" y="14111"/>
                  </a:lnTo>
                  <a:lnTo>
                    <a:pt x="7973" y="14111"/>
                  </a:lnTo>
                  <a:lnTo>
                    <a:pt x="7973" y="13110"/>
                  </a:lnTo>
                  <a:lnTo>
                    <a:pt x="11976" y="13110"/>
                  </a:lnTo>
                  <a:lnTo>
                    <a:pt x="11976" y="12110"/>
                  </a:lnTo>
                  <a:lnTo>
                    <a:pt x="11976" y="11109"/>
                  </a:lnTo>
                  <a:lnTo>
                    <a:pt x="11042" y="11109"/>
                  </a:lnTo>
                  <a:lnTo>
                    <a:pt x="11042" y="11042"/>
                  </a:lnTo>
                  <a:lnTo>
                    <a:pt x="11042" y="10008"/>
                  </a:lnTo>
                  <a:lnTo>
                    <a:pt x="10041" y="10008"/>
                  </a:lnTo>
                  <a:lnTo>
                    <a:pt x="10041" y="9007"/>
                  </a:lnTo>
                  <a:lnTo>
                    <a:pt x="9040" y="9007"/>
                  </a:lnTo>
                  <a:lnTo>
                    <a:pt x="9040" y="8007"/>
                  </a:lnTo>
                  <a:lnTo>
                    <a:pt x="8039" y="8007"/>
                  </a:lnTo>
                  <a:lnTo>
                    <a:pt x="8039" y="7006"/>
                  </a:lnTo>
                  <a:lnTo>
                    <a:pt x="7039" y="7006"/>
                  </a:lnTo>
                  <a:lnTo>
                    <a:pt x="7039" y="6005"/>
                  </a:lnTo>
                  <a:lnTo>
                    <a:pt x="6038" y="6005"/>
                  </a:lnTo>
                  <a:lnTo>
                    <a:pt x="6038" y="5005"/>
                  </a:lnTo>
                  <a:lnTo>
                    <a:pt x="5037" y="5005"/>
                  </a:lnTo>
                  <a:lnTo>
                    <a:pt x="5037" y="4004"/>
                  </a:lnTo>
                  <a:lnTo>
                    <a:pt x="4037" y="4004"/>
                  </a:lnTo>
                  <a:lnTo>
                    <a:pt x="4037" y="3003"/>
                  </a:lnTo>
                  <a:lnTo>
                    <a:pt x="3036" y="3003"/>
                  </a:lnTo>
                  <a:lnTo>
                    <a:pt x="3036" y="2002"/>
                  </a:lnTo>
                  <a:lnTo>
                    <a:pt x="2035" y="2002"/>
                  </a:lnTo>
                  <a:lnTo>
                    <a:pt x="2035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9;p36">
              <a:extLst>
                <a:ext uri="{FF2B5EF4-FFF2-40B4-BE49-F238E27FC236}">
                  <a16:creationId xmlns:a16="http://schemas.microsoft.com/office/drawing/2014/main" id="{69588EDF-2ECA-4508-8C7F-B75D49E38660}"/>
                </a:ext>
              </a:extLst>
            </p:cNvPr>
            <p:cNvSpPr/>
            <p:nvPr/>
          </p:nvSpPr>
          <p:spPr>
            <a:xfrm>
              <a:off x="1654675" y="1997765"/>
              <a:ext cx="36869" cy="628459"/>
            </a:xfrm>
            <a:custGeom>
              <a:avLst/>
              <a:gdLst/>
              <a:ahLst/>
              <a:cxnLst/>
              <a:rect l="l" t="t" r="r" b="b"/>
              <a:pathLst>
                <a:path w="1002" h="17080" extrusionOk="0">
                  <a:moveTo>
                    <a:pt x="1" y="1"/>
                  </a:moveTo>
                  <a:lnTo>
                    <a:pt x="1" y="17079"/>
                  </a:lnTo>
                  <a:lnTo>
                    <a:pt x="1002" y="1707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0;p36">
              <a:extLst>
                <a:ext uri="{FF2B5EF4-FFF2-40B4-BE49-F238E27FC236}">
                  <a16:creationId xmlns:a16="http://schemas.microsoft.com/office/drawing/2014/main" id="{CFB00982-E093-4CCF-9D3E-BC6ED051137B}"/>
                </a:ext>
              </a:extLst>
            </p:cNvPr>
            <p:cNvSpPr/>
            <p:nvPr/>
          </p:nvSpPr>
          <p:spPr>
            <a:xfrm>
              <a:off x="1692758" y="203459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1;p36">
              <a:extLst>
                <a:ext uri="{FF2B5EF4-FFF2-40B4-BE49-F238E27FC236}">
                  <a16:creationId xmlns:a16="http://schemas.microsoft.com/office/drawing/2014/main" id="{55B6119B-0366-415A-96E3-5313EB26EDB6}"/>
                </a:ext>
              </a:extLst>
            </p:cNvPr>
            <p:cNvSpPr/>
            <p:nvPr/>
          </p:nvSpPr>
          <p:spPr>
            <a:xfrm>
              <a:off x="1729553" y="2072643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2;p36">
              <a:extLst>
                <a:ext uri="{FF2B5EF4-FFF2-40B4-BE49-F238E27FC236}">
                  <a16:creationId xmlns:a16="http://schemas.microsoft.com/office/drawing/2014/main" id="{7F6296A3-25B3-45C2-8A05-21E37F5AE5B5}"/>
                </a:ext>
              </a:extLst>
            </p:cNvPr>
            <p:cNvSpPr/>
            <p:nvPr/>
          </p:nvSpPr>
          <p:spPr>
            <a:xfrm>
              <a:off x="1765170" y="2109474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3;p36">
              <a:extLst>
                <a:ext uri="{FF2B5EF4-FFF2-40B4-BE49-F238E27FC236}">
                  <a16:creationId xmlns:a16="http://schemas.microsoft.com/office/drawing/2014/main" id="{C114A0F2-2E1B-4644-B93B-25F5152CE784}"/>
                </a:ext>
              </a:extLst>
            </p:cNvPr>
            <p:cNvSpPr/>
            <p:nvPr/>
          </p:nvSpPr>
          <p:spPr>
            <a:xfrm>
              <a:off x="1803216" y="2146269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4;p36">
              <a:extLst>
                <a:ext uri="{FF2B5EF4-FFF2-40B4-BE49-F238E27FC236}">
                  <a16:creationId xmlns:a16="http://schemas.microsoft.com/office/drawing/2014/main" id="{901AB431-D83D-4D50-A8F9-3DD877CE2AF5}"/>
                </a:ext>
              </a:extLst>
            </p:cNvPr>
            <p:cNvSpPr/>
            <p:nvPr/>
          </p:nvSpPr>
          <p:spPr>
            <a:xfrm>
              <a:off x="1841262" y="218310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5;p36">
              <a:extLst>
                <a:ext uri="{FF2B5EF4-FFF2-40B4-BE49-F238E27FC236}">
                  <a16:creationId xmlns:a16="http://schemas.microsoft.com/office/drawing/2014/main" id="{D92E5D72-C83E-40ED-88AE-57FA71A9AD64}"/>
                </a:ext>
              </a:extLst>
            </p:cNvPr>
            <p:cNvSpPr/>
            <p:nvPr/>
          </p:nvSpPr>
          <p:spPr>
            <a:xfrm>
              <a:off x="1878057" y="221993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6;p36">
              <a:extLst>
                <a:ext uri="{FF2B5EF4-FFF2-40B4-BE49-F238E27FC236}">
                  <a16:creationId xmlns:a16="http://schemas.microsoft.com/office/drawing/2014/main" id="{6035813D-B1BB-4E4E-BD9B-D61852C7FCA6}"/>
                </a:ext>
              </a:extLst>
            </p:cNvPr>
            <p:cNvSpPr/>
            <p:nvPr/>
          </p:nvSpPr>
          <p:spPr>
            <a:xfrm>
              <a:off x="1914889" y="2256728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77;p36">
              <a:extLst>
                <a:ext uri="{FF2B5EF4-FFF2-40B4-BE49-F238E27FC236}">
                  <a16:creationId xmlns:a16="http://schemas.microsoft.com/office/drawing/2014/main" id="{101B9063-D61E-4564-AC47-45638E318C31}"/>
                </a:ext>
              </a:extLst>
            </p:cNvPr>
            <p:cNvSpPr/>
            <p:nvPr/>
          </p:nvSpPr>
          <p:spPr>
            <a:xfrm>
              <a:off x="1951721" y="2293559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8;p36">
              <a:extLst>
                <a:ext uri="{FF2B5EF4-FFF2-40B4-BE49-F238E27FC236}">
                  <a16:creationId xmlns:a16="http://schemas.microsoft.com/office/drawing/2014/main" id="{BEC1649C-C27D-48FC-BF2E-5B52AAB29E72}"/>
                </a:ext>
              </a:extLst>
            </p:cNvPr>
            <p:cNvSpPr/>
            <p:nvPr/>
          </p:nvSpPr>
          <p:spPr>
            <a:xfrm>
              <a:off x="1988553" y="233039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79;p36">
              <a:extLst>
                <a:ext uri="{FF2B5EF4-FFF2-40B4-BE49-F238E27FC236}">
                  <a16:creationId xmlns:a16="http://schemas.microsoft.com/office/drawing/2014/main" id="{77D4F878-BD54-4F57-8EA4-AB36FD0087BB}"/>
                </a:ext>
              </a:extLst>
            </p:cNvPr>
            <p:cNvSpPr/>
            <p:nvPr/>
          </p:nvSpPr>
          <p:spPr>
            <a:xfrm>
              <a:off x="2025348" y="236722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;p36">
              <a:extLst>
                <a:ext uri="{FF2B5EF4-FFF2-40B4-BE49-F238E27FC236}">
                  <a16:creationId xmlns:a16="http://schemas.microsoft.com/office/drawing/2014/main" id="{8CD2817F-3E6D-4A44-A1D6-4407810F27A7}"/>
                </a:ext>
              </a:extLst>
            </p:cNvPr>
            <p:cNvSpPr/>
            <p:nvPr/>
          </p:nvSpPr>
          <p:spPr>
            <a:xfrm>
              <a:off x="2062179" y="240526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1;p36">
              <a:extLst>
                <a:ext uri="{FF2B5EF4-FFF2-40B4-BE49-F238E27FC236}">
                  <a16:creationId xmlns:a16="http://schemas.microsoft.com/office/drawing/2014/main" id="{067AD8BE-9F89-444E-AA5E-937D277FBA94}"/>
                </a:ext>
              </a:extLst>
            </p:cNvPr>
            <p:cNvSpPr/>
            <p:nvPr/>
          </p:nvSpPr>
          <p:spPr>
            <a:xfrm>
              <a:off x="1914889" y="2442064"/>
              <a:ext cx="185373" cy="36869"/>
            </a:xfrm>
            <a:custGeom>
              <a:avLst/>
              <a:gdLst/>
              <a:ahLst/>
              <a:cxnLst/>
              <a:rect l="l" t="t" r="r" b="b"/>
              <a:pathLst>
                <a:path w="5038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5038" y="1002"/>
                  </a:lnTo>
                  <a:lnTo>
                    <a:pt x="5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2;p36">
              <a:extLst>
                <a:ext uri="{FF2B5EF4-FFF2-40B4-BE49-F238E27FC236}">
                  <a16:creationId xmlns:a16="http://schemas.microsoft.com/office/drawing/2014/main" id="{213195B5-A522-4597-9C0E-7F1172205740}"/>
                </a:ext>
              </a:extLst>
            </p:cNvPr>
            <p:cNvSpPr/>
            <p:nvPr/>
          </p:nvSpPr>
          <p:spPr>
            <a:xfrm>
              <a:off x="1914889" y="2478895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3;p36">
              <a:extLst>
                <a:ext uri="{FF2B5EF4-FFF2-40B4-BE49-F238E27FC236}">
                  <a16:creationId xmlns:a16="http://schemas.microsoft.com/office/drawing/2014/main" id="{2BCD5276-CA23-4E5A-99DB-A2C5544040E5}"/>
                </a:ext>
              </a:extLst>
            </p:cNvPr>
            <p:cNvSpPr/>
            <p:nvPr/>
          </p:nvSpPr>
          <p:spPr>
            <a:xfrm>
              <a:off x="1803216" y="2478895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4;p36">
              <a:extLst>
                <a:ext uri="{FF2B5EF4-FFF2-40B4-BE49-F238E27FC236}">
                  <a16:creationId xmlns:a16="http://schemas.microsoft.com/office/drawing/2014/main" id="{B313BFA3-44D2-40BC-8155-348487E11E18}"/>
                </a:ext>
              </a:extLst>
            </p:cNvPr>
            <p:cNvSpPr/>
            <p:nvPr/>
          </p:nvSpPr>
          <p:spPr>
            <a:xfrm>
              <a:off x="1841262" y="2515727"/>
              <a:ext cx="36832" cy="73664"/>
            </a:xfrm>
            <a:custGeom>
              <a:avLst/>
              <a:gdLst/>
              <a:ahLst/>
              <a:cxnLst/>
              <a:rect l="l" t="t" r="r" b="b"/>
              <a:pathLst>
                <a:path w="1001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5;p36">
              <a:extLst>
                <a:ext uri="{FF2B5EF4-FFF2-40B4-BE49-F238E27FC236}">
                  <a16:creationId xmlns:a16="http://schemas.microsoft.com/office/drawing/2014/main" id="{F2C90CD4-5A8E-42A5-A965-93160E9F38A5}"/>
                </a:ext>
              </a:extLst>
            </p:cNvPr>
            <p:cNvSpPr/>
            <p:nvPr/>
          </p:nvSpPr>
          <p:spPr>
            <a:xfrm>
              <a:off x="1878057" y="2589354"/>
              <a:ext cx="36869" cy="73700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002" y="2002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6;p36">
              <a:extLst>
                <a:ext uri="{FF2B5EF4-FFF2-40B4-BE49-F238E27FC236}">
                  <a16:creationId xmlns:a16="http://schemas.microsoft.com/office/drawing/2014/main" id="{53EA8FD8-9275-4ADA-90EB-24C9FA0BD66E}"/>
                </a:ext>
              </a:extLst>
            </p:cNvPr>
            <p:cNvSpPr/>
            <p:nvPr/>
          </p:nvSpPr>
          <p:spPr>
            <a:xfrm>
              <a:off x="1914889" y="2663017"/>
              <a:ext cx="73700" cy="36832"/>
            </a:xfrm>
            <a:custGeom>
              <a:avLst/>
              <a:gdLst/>
              <a:ahLst/>
              <a:cxnLst/>
              <a:rect l="l" t="t" r="r" b="b"/>
              <a:pathLst>
                <a:path w="2003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2002" y="10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7;p36">
              <a:extLst>
                <a:ext uri="{FF2B5EF4-FFF2-40B4-BE49-F238E27FC236}">
                  <a16:creationId xmlns:a16="http://schemas.microsoft.com/office/drawing/2014/main" id="{1E5F792D-DD41-4BD7-8477-77CC57C9400F}"/>
                </a:ext>
              </a:extLst>
            </p:cNvPr>
            <p:cNvSpPr/>
            <p:nvPr/>
          </p:nvSpPr>
          <p:spPr>
            <a:xfrm>
              <a:off x="1951721" y="251572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8;p36">
              <a:extLst>
                <a:ext uri="{FF2B5EF4-FFF2-40B4-BE49-F238E27FC236}">
                  <a16:creationId xmlns:a16="http://schemas.microsoft.com/office/drawing/2014/main" id="{FBF571A2-B50D-4875-A5F5-A4C10176EF6C}"/>
                </a:ext>
              </a:extLst>
            </p:cNvPr>
            <p:cNvSpPr/>
            <p:nvPr/>
          </p:nvSpPr>
          <p:spPr>
            <a:xfrm>
              <a:off x="1988553" y="2589354"/>
              <a:ext cx="36832" cy="73700"/>
            </a:xfrm>
            <a:custGeom>
              <a:avLst/>
              <a:gdLst/>
              <a:ahLst/>
              <a:cxnLst/>
              <a:rect l="l" t="t" r="r" b="b"/>
              <a:pathLst>
                <a:path w="1001" h="2003" extrusionOk="0">
                  <a:moveTo>
                    <a:pt x="0" y="1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9;p36">
              <a:extLst>
                <a:ext uri="{FF2B5EF4-FFF2-40B4-BE49-F238E27FC236}">
                  <a16:creationId xmlns:a16="http://schemas.microsoft.com/office/drawing/2014/main" id="{D662BEFA-102B-42B0-AFC8-42855AC7375C}"/>
                </a:ext>
              </a:extLst>
            </p:cNvPr>
            <p:cNvSpPr/>
            <p:nvPr/>
          </p:nvSpPr>
          <p:spPr>
            <a:xfrm>
              <a:off x="1765170" y="251572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90;p36">
              <a:extLst>
                <a:ext uri="{FF2B5EF4-FFF2-40B4-BE49-F238E27FC236}">
                  <a16:creationId xmlns:a16="http://schemas.microsoft.com/office/drawing/2014/main" id="{5A2D6578-6FFB-404A-9CF9-36207E716756}"/>
                </a:ext>
              </a:extLst>
            </p:cNvPr>
            <p:cNvSpPr/>
            <p:nvPr/>
          </p:nvSpPr>
          <p:spPr>
            <a:xfrm>
              <a:off x="1729553" y="255255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91;p36">
              <a:extLst>
                <a:ext uri="{FF2B5EF4-FFF2-40B4-BE49-F238E27FC236}">
                  <a16:creationId xmlns:a16="http://schemas.microsoft.com/office/drawing/2014/main" id="{AC8840B1-CD25-4328-95F3-6B9BF8CC4D9C}"/>
                </a:ext>
              </a:extLst>
            </p:cNvPr>
            <p:cNvSpPr/>
            <p:nvPr/>
          </p:nvSpPr>
          <p:spPr>
            <a:xfrm>
              <a:off x="1692758" y="2589354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7E9EBE-8337-4F8E-8B85-6A1AF4E84DCA}"/>
              </a:ext>
            </a:extLst>
          </p:cNvPr>
          <p:cNvSpPr txBox="1"/>
          <p:nvPr/>
        </p:nvSpPr>
        <p:spPr>
          <a:xfrm>
            <a:off x="362595" y="3580170"/>
            <a:ext cx="89377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Ki &amp;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kuch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Formatioun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12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01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2026</a:t>
            </a:r>
          </a:p>
          <a:p>
            <a:endParaRPr lang="en-US" sz="5400" b="1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KI-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Assistent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/ Agent</a:t>
            </a:r>
          </a:p>
        </p:txBody>
      </p:sp>
    </p:spTree>
    <p:extLst>
      <p:ext uri="{BB962C8B-B14F-4D97-AF65-F5344CB8AC3E}">
        <p14:creationId xmlns:p14="http://schemas.microsoft.com/office/powerpoint/2010/main" val="3640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37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0F14F-07E7-570D-31B8-874CB840E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CA5E5-20C9-44EE-AE06-1234BB4F88AB}"/>
              </a:ext>
            </a:extLst>
          </p:cNvPr>
          <p:cNvSpPr/>
          <p:nvPr/>
        </p:nvSpPr>
        <p:spPr>
          <a:xfrm>
            <a:off x="288437" y="1900302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7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3E700C-4A8E-773E-E3B4-27D0116E0AE2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D9ABA-9A6C-EB0C-BA3A-AA780BA9E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EE17AA-654D-69DA-C052-32325A36F9DB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E8670DE-25F0-FE08-7B11-FE9D576005BF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0C145-BBB4-281F-C19A-605514F4F5C1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3679AA-182D-40C5-7037-A251C0ACBF6F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F7C59E6-E52E-4AEA-6CF4-8BAFCB01AD2E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107E0-AE01-9796-7D4C-1993940C6CC5}"/>
              </a:ext>
            </a:extLst>
          </p:cNvPr>
          <p:cNvSpPr txBox="1"/>
          <p:nvPr/>
        </p:nvSpPr>
        <p:spPr>
          <a:xfrm>
            <a:off x="607556" y="1900302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Regeln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9BE024-0F50-8C0C-E268-65A2B29C8140}"/>
              </a:ext>
            </a:extLst>
          </p:cNvPr>
          <p:cNvGrpSpPr/>
          <p:nvPr/>
        </p:nvGrpSpPr>
        <p:grpSpPr>
          <a:xfrm>
            <a:off x="249381" y="1256748"/>
            <a:ext cx="3381439" cy="447995"/>
            <a:chOff x="5074204" y="5964056"/>
            <a:chExt cx="3381439" cy="4479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59299260-0759-0531-5816-F58EA00DB949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Masterprompt</a:t>
              </a:r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82DBF9-3492-2BB2-11BC-92CE0B15DB72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6430DF-1E1D-3329-C04E-E49570BB5BF5}"/>
              </a:ext>
            </a:extLst>
          </p:cNvPr>
          <p:cNvSpPr txBox="1"/>
          <p:nvPr/>
        </p:nvSpPr>
        <p:spPr>
          <a:xfrm>
            <a:off x="607556" y="2268610"/>
            <a:ext cx="111569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DARFST…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809206-6679-801C-D332-B3532865C477}"/>
              </a:ext>
            </a:extLst>
          </p:cNvPr>
          <p:cNvSpPr txBox="1"/>
          <p:nvPr/>
        </p:nvSpPr>
        <p:spPr>
          <a:xfrm>
            <a:off x="607556" y="2637106"/>
            <a:ext cx="111569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z.B.</a:t>
            </a:r>
            <a:r>
              <a:rPr lang="en-US" sz="1400" dirty="0"/>
              <a:t>: </a:t>
            </a:r>
            <a:r>
              <a:rPr lang="de-DE" sz="1400" dirty="0"/>
              <a:t>Keine Zitate erfinden, nicht vom hochgeladenen Unterrichtsmaterial abweichen, Unterrichtinhalte und Ergänzungen klar angeben, auf keine Fragen antworten, die nicht mit dem Thema (Epistemologie) oder dem Unterricht zu tun haben.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685B7-A582-72ED-39F0-9E98F3698C9F}"/>
              </a:ext>
            </a:extLst>
          </p:cNvPr>
          <p:cNvSpPr/>
          <p:nvPr/>
        </p:nvSpPr>
        <p:spPr>
          <a:xfrm>
            <a:off x="286203" y="3372138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23B22D-6657-2531-5632-CBE5E421A202}"/>
              </a:ext>
            </a:extLst>
          </p:cNvPr>
          <p:cNvSpPr txBox="1"/>
          <p:nvPr/>
        </p:nvSpPr>
        <p:spPr>
          <a:xfrm>
            <a:off x="605322" y="3372138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Präzisionen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5E822F-1A1A-F2E3-94BA-51372A73A454}"/>
              </a:ext>
            </a:extLst>
          </p:cNvPr>
          <p:cNvSpPr txBox="1"/>
          <p:nvPr/>
        </p:nvSpPr>
        <p:spPr>
          <a:xfrm>
            <a:off x="605322" y="3740446"/>
            <a:ext cx="1115690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Format &amp; Stil: </a:t>
            </a:r>
            <a:r>
              <a:rPr lang="en-US" dirty="0" err="1"/>
              <a:t>Fliesstext</a:t>
            </a:r>
            <a:r>
              <a:rPr lang="en-US" dirty="0"/>
              <a:t>, </a:t>
            </a:r>
            <a:r>
              <a:rPr lang="en-US" dirty="0" err="1"/>
              <a:t>Tabelle</a:t>
            </a:r>
            <a:r>
              <a:rPr lang="en-US" dirty="0"/>
              <a:t>, Text, </a:t>
            </a:r>
            <a:r>
              <a:rPr lang="en-US" dirty="0" err="1"/>
              <a:t>Bulletpoint</a:t>
            </a:r>
            <a:r>
              <a:rPr lang="en-US" dirty="0"/>
              <a:t>, </a:t>
            </a:r>
            <a:r>
              <a:rPr lang="en-US" dirty="0" err="1"/>
              <a:t>Mindmap</a:t>
            </a: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7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1FA77-E236-98CA-C195-03AF42BF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C94504-B66C-B0C3-18D4-F34798727BDB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FF407-3A9D-41AB-4905-F1BB2B828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903502-97FE-A792-0B30-8D04F422663B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413C6D-C682-56CD-D886-1626062BC5E7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20286-FFF5-04CB-25A3-DBC60EA876EE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2CDD3-5912-1437-DC3F-2B8F58D78AF0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D9EC9FF-6764-C746-7FA9-CF72F3597E2A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ADA8F3-8476-3277-30CC-E02AD1580747}"/>
              </a:ext>
            </a:extLst>
          </p:cNvPr>
          <p:cNvGrpSpPr/>
          <p:nvPr/>
        </p:nvGrpSpPr>
        <p:grpSpPr>
          <a:xfrm>
            <a:off x="249381" y="1256748"/>
            <a:ext cx="3381439" cy="447995"/>
            <a:chOff x="5074204" y="5964056"/>
            <a:chExt cx="3381439" cy="4479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4FC53BC-E993-034C-47F7-7A8666B5DD9E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Moduler</a:t>
              </a:r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152949A-E496-4148-D135-5EEBFDE57046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EA38D4-DCD3-5A01-8B2B-FDFD9BED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36" y="3363202"/>
            <a:ext cx="5992061" cy="16290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40A848-46C4-F6F6-80E6-449C4113A1A8}"/>
              </a:ext>
            </a:extLst>
          </p:cNvPr>
          <p:cNvSpPr txBox="1"/>
          <p:nvPr/>
        </p:nvSpPr>
        <p:spPr>
          <a:xfrm>
            <a:off x="427351" y="2005213"/>
            <a:ext cx="565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Äre</a:t>
            </a:r>
            <a:r>
              <a:rPr lang="en-US" dirty="0"/>
              <a:t> KI-</a:t>
            </a:r>
            <a:r>
              <a:rPr lang="en-US" dirty="0" err="1"/>
              <a:t>Assistent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maximal 2 </a:t>
            </a:r>
            <a:r>
              <a:rPr lang="en-US" dirty="0" err="1"/>
              <a:t>Moduler</a:t>
            </a:r>
            <a:r>
              <a:rPr lang="en-US" dirty="0"/>
              <a:t> (Plugins) </a:t>
            </a:r>
            <a:r>
              <a:rPr lang="en-US" dirty="0" err="1"/>
              <a:t>notzen</a:t>
            </a:r>
            <a:r>
              <a:rPr lang="en-US" dirty="0"/>
              <a:t>: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A81CE69-D6D8-8432-D7FF-8A6045B574F3}"/>
              </a:ext>
            </a:extLst>
          </p:cNvPr>
          <p:cNvSpPr/>
          <p:nvPr/>
        </p:nvSpPr>
        <p:spPr>
          <a:xfrm>
            <a:off x="1724473" y="2798432"/>
            <a:ext cx="3535958" cy="369332"/>
          </a:xfrm>
          <a:prstGeom prst="wedgeRectCallout">
            <a:avLst>
              <a:gd name="adj1" fmla="val 44772"/>
              <a:gd name="adj2" fmla="val 1721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Internetzougrëff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net?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531008A-3078-FEE7-B4DE-132B8FE07723}"/>
              </a:ext>
            </a:extLst>
          </p:cNvPr>
          <p:cNvSpPr/>
          <p:nvPr/>
        </p:nvSpPr>
        <p:spPr>
          <a:xfrm>
            <a:off x="7854226" y="2798431"/>
            <a:ext cx="3879552" cy="369333"/>
          </a:xfrm>
          <a:prstGeom prst="wedgeRectCallout">
            <a:avLst>
              <a:gd name="adj1" fmla="val -43996"/>
              <a:gd name="adj2" fmla="val 1804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Dierf den Assistant Wikipedia </a:t>
            </a:r>
            <a:r>
              <a:rPr lang="en-US" dirty="0" err="1"/>
              <a:t>notzen</a:t>
            </a:r>
            <a:r>
              <a:rPr lang="en-US" dirty="0"/>
              <a:t>?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08E8580-C20A-42A6-820C-A3D003A3CDCD}"/>
              </a:ext>
            </a:extLst>
          </p:cNvPr>
          <p:cNvSpPr/>
          <p:nvPr/>
        </p:nvSpPr>
        <p:spPr>
          <a:xfrm>
            <a:off x="719720" y="3520494"/>
            <a:ext cx="3535958" cy="916493"/>
          </a:xfrm>
          <a:prstGeom prst="wedgeRectCallout">
            <a:avLst>
              <a:gd name="adj1" fmla="val 62996"/>
              <a:gd name="adj2" fmla="val 2215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b-LU" noProof="0" dirty="0"/>
              <a:t>Gutt fir Mathematik, Statistik, Equatiounen, chemesch Verbindungen, asw…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8A123FC-42DF-BCBB-41BC-12685EC8756A}"/>
              </a:ext>
            </a:extLst>
          </p:cNvPr>
          <p:cNvSpPr/>
          <p:nvPr/>
        </p:nvSpPr>
        <p:spPr>
          <a:xfrm>
            <a:off x="1269318" y="5231920"/>
            <a:ext cx="3535958" cy="369332"/>
          </a:xfrm>
          <a:prstGeom prst="wedgeRectCallout">
            <a:avLst>
              <a:gd name="adj1" fmla="val 52756"/>
              <a:gd name="adj2" fmla="val -16182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Gräift</a:t>
            </a:r>
            <a:r>
              <a:rPr lang="en-US" dirty="0"/>
              <a:t> op </a:t>
            </a:r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 err="1"/>
              <a:t>Videoen</a:t>
            </a:r>
            <a:r>
              <a:rPr lang="en-US" dirty="0"/>
              <a:t> </a:t>
            </a:r>
            <a:r>
              <a:rPr lang="en-US" dirty="0" err="1"/>
              <a:t>zeréck</a:t>
            </a:r>
            <a:endParaRPr lang="en-US" dirty="0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EA45D1A2-35C6-F9CA-D9ED-80FE9CA521A8}"/>
              </a:ext>
            </a:extLst>
          </p:cNvPr>
          <p:cNvSpPr/>
          <p:nvPr/>
        </p:nvSpPr>
        <p:spPr>
          <a:xfrm>
            <a:off x="9221734" y="3817160"/>
            <a:ext cx="2346347" cy="440881"/>
          </a:xfrm>
          <a:prstGeom prst="wedgeRectCallout">
            <a:avLst>
              <a:gd name="adj1" fmla="val -80907"/>
              <a:gd name="adj2" fmla="val 475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Ka Biller </a:t>
            </a:r>
            <a:r>
              <a:rPr lang="en-US" dirty="0" err="1"/>
              <a:t>generéieren</a:t>
            </a:r>
            <a:endParaRPr lang="en-US" dirty="0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267DE4E-C7C1-2CDE-347A-346F4EEFCF37}"/>
              </a:ext>
            </a:extLst>
          </p:cNvPr>
          <p:cNvSpPr/>
          <p:nvPr/>
        </p:nvSpPr>
        <p:spPr>
          <a:xfrm>
            <a:off x="8478145" y="5127640"/>
            <a:ext cx="2346347" cy="577892"/>
          </a:xfrm>
          <a:prstGeom prst="wedgeRectCallout">
            <a:avLst>
              <a:gd name="adj1" fmla="val -61291"/>
              <a:gd name="adj2" fmla="val -13573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Gutt fir coding / </a:t>
            </a:r>
            <a:r>
              <a:rPr lang="en-US" dirty="0" err="1"/>
              <a:t>Programméierung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4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A361F-C53B-1509-0A43-4F377161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33F184-EF46-7B5C-0F47-1CC98C1F03F2}"/>
              </a:ext>
            </a:extLst>
          </p:cNvPr>
          <p:cNvSpPr/>
          <p:nvPr/>
        </p:nvSpPr>
        <p:spPr>
          <a:xfrm>
            <a:off x="288437" y="1900302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EDEDF9-5352-2881-3ADF-B35AD1B14941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43360-2C28-7C8D-1C1A-6434BD531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44ED84-CF5B-EF41-6153-3FD71D00EE94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E7DEB81-D950-DC00-2B8B-95B583C8C77A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0C367-3AEB-EE90-4926-F6890E598865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545325-42D0-65B1-A2A6-C07E02CD7C44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2C15CBF-60EB-52D5-F02F-943EE3D2FAE9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D7E8D-0BCC-73F9-42E5-FFB3D91C24FB}"/>
              </a:ext>
            </a:extLst>
          </p:cNvPr>
          <p:cNvSpPr txBox="1"/>
          <p:nvPr/>
        </p:nvSpPr>
        <p:spPr>
          <a:xfrm>
            <a:off x="607556" y="1900302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Definiere</a:t>
            </a:r>
            <a:r>
              <a:rPr lang="en-US" dirty="0"/>
              <a:t> </a:t>
            </a:r>
            <a:r>
              <a:rPr lang="en-US" dirty="0" err="1"/>
              <a:t>Startinteraktionen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BD4DC9-7513-DB24-B448-821BAC43E29A}"/>
              </a:ext>
            </a:extLst>
          </p:cNvPr>
          <p:cNvGrpSpPr/>
          <p:nvPr/>
        </p:nvGrpSpPr>
        <p:grpSpPr>
          <a:xfrm>
            <a:off x="249381" y="1256748"/>
            <a:ext cx="3381439" cy="447995"/>
            <a:chOff x="5074204" y="5964056"/>
            <a:chExt cx="3381439" cy="4479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091A668A-8A42-3206-2DDB-E5600EE62A3C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Gespréichsimpulser</a:t>
              </a:r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6914DE9-5A9A-DEF7-F8D6-B54C955ADC9B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5348A0B-8951-4B78-337C-E843E87FDD77}"/>
              </a:ext>
            </a:extLst>
          </p:cNvPr>
          <p:cNvSpPr txBox="1"/>
          <p:nvPr/>
        </p:nvSpPr>
        <p:spPr>
          <a:xfrm>
            <a:off x="605322" y="2269634"/>
            <a:ext cx="11156906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z.B.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Wissen: „Erkläre Descartes’ Zweifel für eine Klassenarbeit.“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Verständnis: „Der </a:t>
            </a:r>
            <a:r>
              <a:rPr lang="de-DE" dirty="0" err="1"/>
              <a:t>Kafee</a:t>
            </a:r>
            <a:r>
              <a:rPr lang="de-DE" dirty="0"/>
              <a:t> ist bitter“ Stellt diese Aussage eine sichere Wahrheit nach Descartes dar?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Übersetzung: Übersetze den Begriff „Vernunft“ ins Französische.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Prüfungsfrage: </a:t>
            </a:r>
            <a:r>
              <a:rPr lang="en-US" dirty="0" err="1"/>
              <a:t>Formuliere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Prüfungs</a:t>
            </a:r>
            <a:r>
              <a:rPr lang="en-US" dirty="0"/>
              <a:t>-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Verständnisfrage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Locke.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Vergleich</a:t>
            </a:r>
            <a:r>
              <a:rPr lang="en-US" dirty="0"/>
              <a:t>: Wie </a:t>
            </a:r>
            <a:r>
              <a:rPr lang="en-US" dirty="0" err="1"/>
              <a:t>stehen</a:t>
            </a:r>
            <a:r>
              <a:rPr lang="en-US" dirty="0"/>
              <a:t> Descartes und Locke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angeborenen</a:t>
            </a:r>
            <a:r>
              <a:rPr lang="en-US" dirty="0"/>
              <a:t> Ideen?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3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6050-12BD-432E-0AD8-2E5CA0E0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697C8F-E2A3-76A2-7EDB-344030F554E4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6FD96-A91B-8D3C-CA33-855C97E4E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4FD641-0695-BF90-9E17-59212FF6137F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A164D26-9096-1C7D-3F0E-20BD6C0A1489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C48C9-07D9-0071-89EB-99B811D8D7A3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9A34A5-0D32-D71F-8225-EC12BD850A7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CE751D3-016E-3853-F871-17AFA5E735ED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04F95A-3B61-EBFE-F3A4-30FBD2CAE412}"/>
              </a:ext>
            </a:extLst>
          </p:cNvPr>
          <p:cNvGrpSpPr/>
          <p:nvPr/>
        </p:nvGrpSpPr>
        <p:grpSpPr>
          <a:xfrm>
            <a:off x="249381" y="1256748"/>
            <a:ext cx="3381439" cy="447995"/>
            <a:chOff x="5074204" y="5964056"/>
            <a:chExt cx="3381439" cy="4479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B7F6F92C-77E1-7E0D-F23F-753A1D009FE1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LLM Modell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EF1F8F0-12E6-2066-0493-7706E4BCB774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7F00B86-A5C2-6673-7E5A-F445F94D2F2F}"/>
              </a:ext>
            </a:extLst>
          </p:cNvPr>
          <p:cNvSpPr txBox="1"/>
          <p:nvPr/>
        </p:nvSpPr>
        <p:spPr>
          <a:xfrm>
            <a:off x="427351" y="1889150"/>
            <a:ext cx="278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Kleng, </a:t>
            </a:r>
            <a:r>
              <a:rPr lang="en-US" dirty="0" err="1"/>
              <a:t>Grouss</a:t>
            </a:r>
            <a:r>
              <a:rPr lang="en-US" dirty="0"/>
              <a:t>, “Reasoning”: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C213D-8421-CB0E-EAD5-28FA50F84EA7}"/>
              </a:ext>
            </a:extLst>
          </p:cNvPr>
          <p:cNvSpPr txBox="1"/>
          <p:nvPr/>
        </p:nvSpPr>
        <p:spPr>
          <a:xfrm>
            <a:off x="813029" y="2360836"/>
            <a:ext cx="10371382" cy="394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 </a:t>
            </a:r>
            <a:r>
              <a:rPr lang="en-US" b="1" dirty="0" err="1"/>
              <a:t>klenge</a:t>
            </a:r>
            <a:r>
              <a:rPr lang="en-US" b="1" dirty="0"/>
              <a:t> Modell </a:t>
            </a:r>
            <a:r>
              <a:rPr lang="en-US" dirty="0"/>
              <a:t>- </a:t>
            </a:r>
            <a:r>
              <a:rPr lang="en-US" b="1" dirty="0" err="1"/>
              <a:t>séier</a:t>
            </a:r>
            <a:r>
              <a:rPr lang="en-US" b="1" dirty="0"/>
              <a:t> an </a:t>
            </a:r>
            <a:r>
              <a:rPr lang="en-US" b="1" dirty="0" err="1"/>
              <a:t>effizient</a:t>
            </a:r>
            <a:r>
              <a:rPr lang="en-US" dirty="0"/>
              <a:t>, ideal fir </a:t>
            </a:r>
            <a:r>
              <a:rPr lang="en-US" dirty="0" err="1"/>
              <a:t>kuerz</a:t>
            </a:r>
            <a:r>
              <a:rPr lang="en-US" dirty="0"/>
              <a:t> </a:t>
            </a:r>
            <a:r>
              <a:rPr lang="en-US" dirty="0" err="1"/>
              <a:t>Dialoger</a:t>
            </a:r>
            <a:r>
              <a:rPr lang="en-US" dirty="0"/>
              <a:t>, </a:t>
            </a:r>
            <a:r>
              <a:rPr lang="en-US" dirty="0" err="1"/>
              <a:t>inhaltlech</a:t>
            </a:r>
            <a:r>
              <a:rPr lang="en-US" dirty="0"/>
              <a:t> </a:t>
            </a:r>
            <a:r>
              <a:rPr lang="en-US" dirty="0" err="1"/>
              <a:t>Aufgaben</a:t>
            </a:r>
            <a:r>
              <a:rPr lang="en-US" dirty="0"/>
              <a:t> an </a:t>
            </a:r>
            <a:r>
              <a:rPr lang="en-US" dirty="0" err="1"/>
              <a:t>einfach</a:t>
            </a:r>
            <a:r>
              <a:rPr lang="en-US" dirty="0"/>
              <a:t> </a:t>
            </a:r>
            <a:r>
              <a:rPr lang="en-US" dirty="0" err="1"/>
              <a:t>Äntwerten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 An de </a:t>
            </a:r>
            <a:r>
              <a:rPr lang="en-US" dirty="0" err="1">
                <a:sym typeface="Wingdings" panose="05000000000000000000" pitchFamily="2" charset="2"/>
              </a:rPr>
              <a:t>meeschte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Fäll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geet</a:t>
            </a:r>
            <a:r>
              <a:rPr lang="en-US" dirty="0">
                <a:sym typeface="Wingdings" panose="05000000000000000000" pitchFamily="2" charset="2"/>
              </a:rPr>
              <a:t> e “</a:t>
            </a:r>
            <a:r>
              <a:rPr lang="en-US" b="1" dirty="0" err="1">
                <a:sym typeface="Wingdings" panose="05000000000000000000" pitchFamily="2" charset="2"/>
              </a:rPr>
              <a:t>klenge</a:t>
            </a:r>
            <a:r>
              <a:rPr lang="en-US" b="1" dirty="0">
                <a:sym typeface="Wingdings" panose="05000000000000000000" pitchFamily="2" charset="2"/>
              </a:rPr>
              <a:t> Modell</a:t>
            </a:r>
            <a:r>
              <a:rPr lang="en-US" dirty="0">
                <a:sym typeface="Wingdings" panose="05000000000000000000" pitchFamily="2" charset="2"/>
              </a:rPr>
              <a:t>” </a:t>
            </a:r>
            <a:r>
              <a:rPr lang="en-US" dirty="0" err="1">
                <a:sym typeface="Wingdings" panose="05000000000000000000" pitchFamily="2" charset="2"/>
              </a:rPr>
              <a:t>duer</a:t>
            </a:r>
            <a:r>
              <a:rPr lang="en-US" dirty="0">
                <a:sym typeface="Wingdings" panose="05000000000000000000" pitchFamily="2" charset="2"/>
              </a:rPr>
              <a:t>. Gutt fir </a:t>
            </a:r>
            <a:r>
              <a:rPr lang="en-US" dirty="0" err="1">
                <a:sym typeface="Wingdings" panose="05000000000000000000" pitchFamily="2" charset="2"/>
              </a:rPr>
              <a:t>Léierfroen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kuerz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Erklärungen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Begrëffsdefinitiounen</a:t>
            </a:r>
            <a:r>
              <a:rPr lang="en-US" dirty="0">
                <a:sym typeface="Wingdings" panose="05000000000000000000" pitchFamily="2" charset="2"/>
              </a:rPr>
              <a:t> an </a:t>
            </a:r>
            <a:r>
              <a:rPr lang="en-US" dirty="0" err="1">
                <a:sym typeface="Wingdings" panose="05000000000000000000" pitchFamily="2" charset="2"/>
              </a:rPr>
              <a:t>Hausaufgaben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sz="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 </a:t>
            </a:r>
            <a:r>
              <a:rPr lang="en-US" b="1" dirty="0" err="1"/>
              <a:t>grousse</a:t>
            </a:r>
            <a:r>
              <a:rPr lang="en-US" b="1" dirty="0"/>
              <a:t> Modell </a:t>
            </a:r>
            <a:r>
              <a:rPr lang="en-US" dirty="0"/>
              <a:t>- </a:t>
            </a:r>
            <a:r>
              <a:rPr lang="en-US" dirty="0" err="1"/>
              <a:t>liwwert</a:t>
            </a:r>
            <a:r>
              <a:rPr lang="en-US" dirty="0"/>
              <a:t> </a:t>
            </a:r>
            <a:r>
              <a:rPr lang="en-US" b="1" dirty="0" err="1"/>
              <a:t>méi</a:t>
            </a:r>
            <a:r>
              <a:rPr lang="en-US" b="1" dirty="0"/>
              <a:t> </a:t>
            </a:r>
            <a:r>
              <a:rPr lang="en-US" b="1" dirty="0" err="1"/>
              <a:t>detailléiert</a:t>
            </a:r>
            <a:r>
              <a:rPr lang="en-US" b="1" dirty="0"/>
              <a:t> </a:t>
            </a:r>
            <a:r>
              <a:rPr lang="en-US" b="1" dirty="0" err="1"/>
              <a:t>Äntwerten</a:t>
            </a:r>
            <a:r>
              <a:rPr lang="en-US" dirty="0"/>
              <a:t>, </a:t>
            </a:r>
            <a:r>
              <a:rPr lang="en-US" dirty="0" err="1"/>
              <a:t>déi</a:t>
            </a:r>
            <a:r>
              <a:rPr lang="en-US" dirty="0"/>
              <a:t> </a:t>
            </a:r>
            <a:r>
              <a:rPr lang="en-US" dirty="0" err="1"/>
              <a:t>méi</a:t>
            </a:r>
            <a:r>
              <a:rPr lang="en-US" dirty="0"/>
              <a:t> </a:t>
            </a:r>
            <a:r>
              <a:rPr lang="en-US" dirty="0" err="1"/>
              <a:t>Déift</a:t>
            </a:r>
            <a:r>
              <a:rPr lang="en-US" dirty="0"/>
              <a:t> </a:t>
            </a:r>
            <a:r>
              <a:rPr lang="en-US" dirty="0" err="1"/>
              <a:t>ginn</a:t>
            </a:r>
            <a:r>
              <a:rPr lang="en-US" dirty="0"/>
              <a:t> a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méi</a:t>
            </a:r>
            <a:r>
              <a:rPr lang="en-US" dirty="0"/>
              <a:t> </a:t>
            </a:r>
            <a:r>
              <a:rPr lang="en-US" dirty="0" err="1"/>
              <a:t>grouss</a:t>
            </a:r>
            <a:r>
              <a:rPr lang="en-US" dirty="0"/>
              <a:t> </a:t>
            </a:r>
            <a:r>
              <a:rPr lang="en-US" dirty="0" err="1"/>
              <a:t>Kontexter</a:t>
            </a:r>
            <a:r>
              <a:rPr lang="en-US" dirty="0"/>
              <a:t> (</a:t>
            </a:r>
            <a:r>
              <a:rPr lang="en-US" dirty="0" err="1"/>
              <a:t>Variablen</a:t>
            </a:r>
            <a:r>
              <a:rPr lang="en-US" dirty="0"/>
              <a:t>) </a:t>
            </a:r>
            <a:r>
              <a:rPr lang="en-US" dirty="0" err="1"/>
              <a:t>verschaffen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 “</a:t>
            </a:r>
            <a:r>
              <a:rPr lang="en-US" dirty="0" err="1">
                <a:sym typeface="Wingdings" panose="05000000000000000000" pitchFamily="2" charset="2"/>
              </a:rPr>
              <a:t>Grousse</a:t>
            </a:r>
            <a:r>
              <a:rPr lang="en-US" dirty="0">
                <a:sym typeface="Wingdings" panose="05000000000000000000" pitchFamily="2" charset="2"/>
              </a:rPr>
              <a:t> Modell” ass </a:t>
            </a:r>
            <a:r>
              <a:rPr lang="en-US" dirty="0" err="1">
                <a:sym typeface="Wingdings" panose="05000000000000000000" pitchFamily="2" charset="2"/>
              </a:rPr>
              <a:t>gutt</a:t>
            </a:r>
            <a:r>
              <a:rPr lang="en-US" dirty="0">
                <a:sym typeface="Wingdings" panose="05000000000000000000" pitchFamily="2" charset="2"/>
              </a:rPr>
              <a:t> fir </a:t>
            </a:r>
            <a:r>
              <a:rPr lang="en-US" dirty="0" err="1">
                <a:sym typeface="Wingdings" panose="05000000000000000000" pitchFamily="2" charset="2"/>
              </a:rPr>
              <a:t>länger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Textanalysen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Referater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Aufsätz</a:t>
            </a:r>
            <a:r>
              <a:rPr lang="en-US" dirty="0">
                <a:sym typeface="Wingdings" panose="05000000000000000000" pitchFamily="2" charset="2"/>
              </a:rPr>
              <a:t> an </a:t>
            </a:r>
            <a:r>
              <a:rPr lang="en-US" dirty="0" err="1">
                <a:sym typeface="Wingdings" panose="05000000000000000000" pitchFamily="2" charset="2"/>
              </a:rPr>
              <a:t>Interpretatiounen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 Reasoning Modell -</a:t>
            </a:r>
            <a:r>
              <a:rPr lang="en-US" dirty="0"/>
              <a:t> </a:t>
            </a:r>
            <a:r>
              <a:rPr lang="en-US" dirty="0" err="1"/>
              <a:t>gutt</a:t>
            </a:r>
            <a:r>
              <a:rPr lang="en-US" dirty="0"/>
              <a:t> </a:t>
            </a:r>
            <a:r>
              <a:rPr lang="en-US" b="1" dirty="0" err="1"/>
              <a:t>analytesch</a:t>
            </a:r>
            <a:r>
              <a:rPr lang="en-US" b="1" dirty="0"/>
              <a:t> </a:t>
            </a:r>
            <a:r>
              <a:rPr lang="en-US" b="1" dirty="0" err="1"/>
              <a:t>Fäegkeeten</a:t>
            </a:r>
            <a:r>
              <a:rPr lang="en-US" dirty="0"/>
              <a:t>, </a:t>
            </a:r>
            <a:r>
              <a:rPr lang="en-US" dirty="0" err="1"/>
              <a:t>eher</a:t>
            </a:r>
            <a:r>
              <a:rPr lang="en-US" dirty="0"/>
              <a:t> fir </a:t>
            </a:r>
            <a:r>
              <a:rPr lang="en-US" dirty="0" err="1"/>
              <a:t>ganz</a:t>
            </a:r>
            <a:r>
              <a:rPr lang="en-US" dirty="0"/>
              <a:t> </a:t>
            </a:r>
            <a:r>
              <a:rPr lang="en-US" dirty="0" err="1"/>
              <a:t>komplex</a:t>
            </a:r>
            <a:r>
              <a:rPr lang="en-US" dirty="0"/>
              <a:t> </a:t>
            </a:r>
            <a:r>
              <a:rPr lang="en-US" dirty="0" err="1"/>
              <a:t>Aufgaben</a:t>
            </a:r>
            <a:r>
              <a:rPr lang="en-US" dirty="0"/>
              <a:t>, </a:t>
            </a:r>
            <a:r>
              <a:rPr lang="en-US" dirty="0" err="1"/>
              <a:t>déi</a:t>
            </a:r>
            <a:r>
              <a:rPr lang="en-US" dirty="0"/>
              <a:t> </a:t>
            </a:r>
            <a:r>
              <a:rPr lang="en-US" dirty="0" err="1"/>
              <a:t>logescht</a:t>
            </a:r>
            <a:r>
              <a:rPr lang="en-US" dirty="0"/>
              <a:t> Denken an e </a:t>
            </a:r>
            <a:r>
              <a:rPr lang="en-US" dirty="0" err="1"/>
              <a:t>puer</a:t>
            </a:r>
            <a:r>
              <a:rPr lang="en-US" dirty="0"/>
              <a:t> </a:t>
            </a:r>
            <a:r>
              <a:rPr lang="en-US" dirty="0" err="1"/>
              <a:t>Etappen</a:t>
            </a:r>
            <a:r>
              <a:rPr lang="en-US" dirty="0"/>
              <a:t> </a:t>
            </a:r>
            <a:r>
              <a:rPr lang="en-US" dirty="0" err="1"/>
              <a:t>verlaangen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 “Reasoning Modell” </a:t>
            </a:r>
            <a:r>
              <a:rPr lang="en-US" dirty="0" err="1">
                <a:sym typeface="Wingdings" panose="05000000000000000000" pitchFamily="2" charset="2"/>
              </a:rPr>
              <a:t>gutt</a:t>
            </a:r>
            <a:r>
              <a:rPr lang="en-US" dirty="0">
                <a:sym typeface="Wingdings" panose="05000000000000000000" pitchFamily="2" charset="2"/>
              </a:rPr>
              <a:t> fir </a:t>
            </a:r>
            <a:r>
              <a:rPr lang="en-US" dirty="0" err="1">
                <a:sym typeface="Wingdings" panose="05000000000000000000" pitchFamily="2" charset="2"/>
              </a:rPr>
              <a:t>Mathematik</a:t>
            </a:r>
            <a:r>
              <a:rPr lang="en-US" dirty="0">
                <a:sym typeface="Wingdings" panose="05000000000000000000" pitchFamily="2" charset="2"/>
              </a:rPr>
              <a:t> a Logik.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0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AD005-1DDF-AA1F-C21B-10A655645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F8FD76-74EA-D753-674B-D93CC660760E}"/>
              </a:ext>
            </a:extLst>
          </p:cNvPr>
          <p:cNvSpPr/>
          <p:nvPr/>
        </p:nvSpPr>
        <p:spPr>
          <a:xfrm>
            <a:off x="503233" y="6045868"/>
            <a:ext cx="2390362" cy="3693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8EFDF-DB97-368F-469E-D54306676B2C}"/>
              </a:ext>
            </a:extLst>
          </p:cNvPr>
          <p:cNvSpPr/>
          <p:nvPr/>
        </p:nvSpPr>
        <p:spPr>
          <a:xfrm>
            <a:off x="288437" y="1900302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C6D26B-CB76-0FC3-B999-44E7C27927CF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FCC62-69C0-93D1-A6E8-DA6B50757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F930B3-97EA-5230-DF34-E2640D4A4733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86AE21F-41EF-B02D-A25C-25B477D72908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37C7B-19C4-AE4C-6A97-997649D083D3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B4C87D-4F83-02D5-3F79-47691ABF8AA3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9A3094F-0A36-6557-B022-BC027D325AA5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0F834-433C-BA94-61A6-18CEA17B95FA}"/>
              </a:ext>
            </a:extLst>
          </p:cNvPr>
          <p:cNvSpPr txBox="1"/>
          <p:nvPr/>
        </p:nvSpPr>
        <p:spPr>
          <a:xfrm>
            <a:off x="607556" y="1900302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Aktuell</a:t>
            </a:r>
            <a:r>
              <a:rPr lang="en-US" dirty="0"/>
              <a:t> (</a:t>
            </a:r>
            <a:r>
              <a:rPr lang="en-US" dirty="0" err="1"/>
              <a:t>nach</a:t>
            </a:r>
            <a:r>
              <a:rPr lang="en-US" dirty="0"/>
              <a:t>) </a:t>
            </a:r>
            <a:r>
              <a:rPr lang="en-US" dirty="0" err="1"/>
              <a:t>noutwenneg</a:t>
            </a:r>
            <a:r>
              <a:rPr lang="en-US" dirty="0"/>
              <a:t>, fir </a:t>
            </a:r>
            <a:r>
              <a:rPr lang="en-US" dirty="0" err="1"/>
              <a:t>Resultater</a:t>
            </a:r>
            <a:r>
              <a:rPr lang="en-US" dirty="0"/>
              <a:t> </a:t>
            </a:r>
            <a:r>
              <a:rPr lang="en-US" dirty="0" err="1"/>
              <a:t>präzis</a:t>
            </a:r>
            <a:r>
              <a:rPr lang="en-US" dirty="0"/>
              <a:t> </a:t>
            </a:r>
            <a:r>
              <a:rPr lang="en-US" dirty="0" err="1"/>
              <a:t>ofzestëmmen</a:t>
            </a:r>
            <a:r>
              <a:rPr lang="en-US" dirty="0"/>
              <a:t> an „</a:t>
            </a:r>
            <a:r>
              <a:rPr lang="en-US" dirty="0" err="1"/>
              <a:t>Halluzinatiounen</a:t>
            </a:r>
            <a:r>
              <a:rPr lang="en-US" dirty="0"/>
              <a:t>“ ze </a:t>
            </a:r>
            <a:r>
              <a:rPr lang="en-US" dirty="0" err="1"/>
              <a:t>limitéieren</a:t>
            </a:r>
            <a:r>
              <a:rPr lang="en-US" dirty="0"/>
              <a:t>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85242C-55F0-B0F1-A069-E933870C3C05}"/>
              </a:ext>
            </a:extLst>
          </p:cNvPr>
          <p:cNvGrpSpPr/>
          <p:nvPr/>
        </p:nvGrpSpPr>
        <p:grpSpPr>
          <a:xfrm>
            <a:off x="249381" y="1256748"/>
            <a:ext cx="3381439" cy="447995"/>
            <a:chOff x="5074204" y="5964056"/>
            <a:chExt cx="3381439" cy="4479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506C0C1C-7CCF-BCEF-B280-E8A95B217390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Wëssensrepertoire</a:t>
              </a:r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7E8BF9-C0D7-A54C-5CAB-C2AAA93E0DF8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889AD5-F8BB-D997-24C1-9FCD295CF91D}"/>
              </a:ext>
            </a:extLst>
          </p:cNvPr>
          <p:cNvSpPr txBox="1"/>
          <p:nvPr/>
        </p:nvSpPr>
        <p:spPr>
          <a:xfrm>
            <a:off x="605322" y="2454300"/>
            <a:ext cx="1115690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noProof="0" dirty="0"/>
              <a:t>Maximal 5 Dateien </a:t>
            </a:r>
            <a:r>
              <a:rPr lang="de-DE" noProof="0" dirty="0" err="1"/>
              <a:t>vu</a:t>
            </a:r>
            <a:r>
              <a:rPr lang="de-DE" noProof="0" dirty="0"/>
              <a:t> jeweils 50mb!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5CB28-A36F-1D2D-2B9A-65B7E9917461}"/>
              </a:ext>
            </a:extLst>
          </p:cNvPr>
          <p:cNvSpPr txBox="1"/>
          <p:nvPr/>
        </p:nvSpPr>
        <p:spPr>
          <a:xfrm>
            <a:off x="605322" y="3335888"/>
            <a:ext cx="3355727" cy="309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noProof="0" dirty="0"/>
              <a:t>Unterrëcht digitaliséieren</a:t>
            </a:r>
          </a:p>
          <a:p>
            <a:endParaRPr lang="lb-LU" noProof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b-LU" noProof="0" dirty="0"/>
              <a:t>PowerPoint als PDF späicheren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b-LU" noProof="0" dirty="0"/>
              <a:t>Schülerhandouts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b-LU" noProof="0" dirty="0"/>
              <a:t>Prüfungsbeispiller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b-LU" noProof="0" dirty="0"/>
              <a:t>Buchkapitel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b-LU" noProof="0" dirty="0"/>
              <a:t>Zesummefaassung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Rahmenlehrplan</a:t>
            </a:r>
            <a:endParaRPr lang="lb-LU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51913-9917-0E99-BC1B-827F9315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032" y="3239530"/>
            <a:ext cx="3053853" cy="7948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4D21BB-A1AC-D529-3D8B-B26FF673A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32" y="4191479"/>
            <a:ext cx="5535267" cy="23602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7B9F8C-B067-E7B3-E19B-010CB932B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374" y="3239530"/>
            <a:ext cx="3114909" cy="794839"/>
          </a:xfrm>
          <a:prstGeom prst="rect">
            <a:avLst/>
          </a:prstGeom>
        </p:spPr>
      </p:pic>
      <p:pic>
        <p:nvPicPr>
          <p:cNvPr id="22" name="Graphic 21" descr="Arrow: Counter-clockwise curve with solid fill">
            <a:extLst>
              <a:ext uri="{FF2B5EF4-FFF2-40B4-BE49-F238E27FC236}">
                <a16:creationId xmlns:a16="http://schemas.microsoft.com/office/drawing/2014/main" id="{B1826FFB-A1C4-D9BE-3EEA-5B43D847B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136238" flipH="1">
            <a:off x="10025695" y="3734279"/>
            <a:ext cx="8632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F30AD-1000-C0FA-2A4E-38F265C84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5F1519-01DC-0227-604A-C4149299ABA1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69AE7-318A-B283-9D3E-B661520C3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75C7A4-00BE-FF1C-614A-A0A23111E2B7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1C2A34-00D6-4FA0-E339-011354567804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886D0-6E42-FE55-7DF8-1D1DBD703556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5E0D1D-F9A9-3B4E-5423-E49EDC2C83DE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D2D020B-1CD5-3AAC-A2C1-F1C057790E29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1DE768-587E-651F-07E3-53A3AEDC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92" y="1307022"/>
            <a:ext cx="3269845" cy="5337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749DAB-D408-8175-C4CE-27D534541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946" y="1307022"/>
            <a:ext cx="4058438" cy="52624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4B5616F-BFEE-3454-C8AB-E1E9E7878775}"/>
              </a:ext>
            </a:extLst>
          </p:cNvPr>
          <p:cNvSpPr txBox="1"/>
          <p:nvPr/>
        </p:nvSpPr>
        <p:spPr>
          <a:xfrm>
            <a:off x="9005518" y="1967175"/>
            <a:ext cx="227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https://app.fobizz.com/ai/chats/public_assistants/386e2069-64d8-4bd2-9839-7be37f54eb9b?token=9cb5ce6084a806152bbda2f20a440742</a:t>
            </a:r>
            <a:r>
              <a:rPr lang="en-US" sz="1000" dirty="0"/>
              <a:t> </a:t>
            </a:r>
          </a:p>
        </p:txBody>
      </p:sp>
      <p:pic>
        <p:nvPicPr>
          <p:cNvPr id="3074" name="Picture 2" descr="QR code">
            <a:extLst>
              <a:ext uri="{FF2B5EF4-FFF2-40B4-BE49-F238E27FC236}">
                <a16:creationId xmlns:a16="http://schemas.microsoft.com/office/drawing/2014/main" id="{A319C077-99E9-7F6B-17EC-68B657FA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83" y="2877950"/>
            <a:ext cx="2500275" cy="25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DADD1B-D19E-8B04-5515-90A99BBFE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5093" y="1307022"/>
            <a:ext cx="1124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9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219A0-6F81-29E2-AA63-CCEFBF2C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94E6E3-4479-6ED5-03DB-35430EC488C0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4F82A-8F29-E73A-4AF0-002C2BF6A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9F764F-02CF-42AE-865F-2C343F260B6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E38B765-5E60-2BEF-1BD0-BC1074023D32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65025-DCCD-5243-B891-3A3862D889CC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7C2CDF-A22A-A751-FDB6-CEAA57D2EEB2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AFF1EE-4A68-F337-C6AE-550A435904BC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B8A86-47D5-3781-5BB9-7BF3F4E0EFCC}"/>
              </a:ext>
            </a:extLst>
          </p:cNvPr>
          <p:cNvSpPr txBox="1"/>
          <p:nvPr/>
        </p:nvSpPr>
        <p:spPr>
          <a:xfrm>
            <a:off x="5806026" y="3381995"/>
            <a:ext cx="5515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Cogitobot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https://app.fobizz.com/website/public_pages/54fe97a1-05ce-42e5-a2c1-8c812df93705?token=bb5719ff1dcbfa9deda6fcae80e0b143</a:t>
            </a:r>
            <a:r>
              <a:rPr lang="en-US" dirty="0"/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0D80D8-8AA2-84FE-87E0-6F3BE4DFC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31" y="2268986"/>
            <a:ext cx="3864921" cy="38649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A67D69-5DE3-F820-D764-9B4543C27C80}"/>
              </a:ext>
            </a:extLst>
          </p:cNvPr>
          <p:cNvGrpSpPr/>
          <p:nvPr/>
        </p:nvGrpSpPr>
        <p:grpSpPr>
          <a:xfrm>
            <a:off x="249381" y="1414932"/>
            <a:ext cx="4837803" cy="447995"/>
            <a:chOff x="5074204" y="5964056"/>
            <a:chExt cx="3381439" cy="44799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ED8EA85-664E-5060-90E4-9BBFA499899E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Als “</a:t>
              </a:r>
              <a:r>
                <a:rPr lang="en-US" dirty="0" err="1"/>
                <a:t>Fobizz</a:t>
              </a:r>
              <a:r>
                <a:rPr lang="en-US" dirty="0"/>
                <a:t>” </a:t>
              </a:r>
              <a:r>
                <a:rPr lang="en-US" dirty="0" err="1"/>
                <a:t>Websäit</a:t>
              </a:r>
              <a:r>
                <a:rPr lang="en-US" dirty="0"/>
                <a:t> </a:t>
              </a:r>
              <a:r>
                <a:rPr lang="en-US" dirty="0" err="1"/>
                <a:t>verëffentlechen</a:t>
              </a:r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ADD52AF-95BD-34DC-8DF7-DFC7EA4D9961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819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258B1-63CE-5E54-E253-483E422C7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D99BA7-85A3-8125-F53B-9706C9240EC1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DF4C8-0450-53EB-4190-E122223C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36DA65-069B-0EC3-5DE7-6B05D62B592B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0D90348-A7EB-3C09-8A69-D2B39FB45B3B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24204-4F1C-A595-10B2-4CEF1282823A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02FF7B-DF55-1F73-0212-4B2D0261746B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122B5BC-6D2F-A851-C129-2631B1EB5C8F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68D6BE-CCE0-03CE-2F19-72C1F88A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13" y="5444088"/>
            <a:ext cx="3353268" cy="874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409C72-ACBD-5AB1-A93D-C7738BD1E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13" y="1413912"/>
            <a:ext cx="3353268" cy="3772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B90CD-381A-4F87-6862-B13342571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617" y="1301099"/>
            <a:ext cx="5339114" cy="5193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CD997B-2A84-D792-1282-659E25FACD80}"/>
              </a:ext>
            </a:extLst>
          </p:cNvPr>
          <p:cNvSpPr/>
          <p:nvPr/>
        </p:nvSpPr>
        <p:spPr>
          <a:xfrm>
            <a:off x="253313" y="3498040"/>
            <a:ext cx="3569982" cy="50322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B548E64-6241-8345-5CEC-2EBE7A4CD277}"/>
              </a:ext>
            </a:extLst>
          </p:cNvPr>
          <p:cNvSpPr/>
          <p:nvPr/>
        </p:nvSpPr>
        <p:spPr>
          <a:xfrm>
            <a:off x="3733062" y="2698707"/>
            <a:ext cx="2487841" cy="601418"/>
          </a:xfrm>
          <a:prstGeom prst="wedgeRectCallout">
            <a:avLst>
              <a:gd name="adj1" fmla="val -46241"/>
              <a:gd name="adj2" fmla="val 1125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SRC Link </a:t>
            </a:r>
            <a:r>
              <a:rPr lang="en-US" dirty="0" err="1"/>
              <a:t>kopéieren</a:t>
            </a:r>
            <a:endParaRPr lang="en-US" dirty="0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952224C8-83A9-58F8-2B3F-55E54A52825C}"/>
              </a:ext>
            </a:extLst>
          </p:cNvPr>
          <p:cNvSpPr/>
          <p:nvPr/>
        </p:nvSpPr>
        <p:spPr>
          <a:xfrm>
            <a:off x="3778178" y="4293093"/>
            <a:ext cx="2487841" cy="601418"/>
          </a:xfrm>
          <a:prstGeom prst="wedgeRectCallout">
            <a:avLst>
              <a:gd name="adj1" fmla="val 216963"/>
              <a:gd name="adj2" fmla="val -21709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 “</a:t>
            </a:r>
            <a:r>
              <a:rPr lang="en-US" dirty="0" err="1"/>
              <a:t>iFrame</a:t>
            </a:r>
            <a:r>
              <a:rPr lang="en-US" dirty="0"/>
              <a:t>” </a:t>
            </a:r>
            <a:r>
              <a:rPr lang="en-US" dirty="0" err="1"/>
              <a:t>asetzen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D6AF23-2D80-9CCF-D989-FF970D4A7BBC}"/>
              </a:ext>
            </a:extLst>
          </p:cNvPr>
          <p:cNvSpPr/>
          <p:nvPr/>
        </p:nvSpPr>
        <p:spPr>
          <a:xfrm>
            <a:off x="7327474" y="5707329"/>
            <a:ext cx="4148553" cy="110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73315B-8C97-B366-6DA0-02F9F8E6AE35}"/>
              </a:ext>
            </a:extLst>
          </p:cNvPr>
          <p:cNvSpPr/>
          <p:nvPr/>
        </p:nvSpPr>
        <p:spPr>
          <a:xfrm>
            <a:off x="6706623" y="5826054"/>
            <a:ext cx="2075299" cy="110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54ADDC-BA3D-8113-A85F-647D417B7FB8}"/>
              </a:ext>
            </a:extLst>
          </p:cNvPr>
          <p:cNvSpPr/>
          <p:nvPr/>
        </p:nvSpPr>
        <p:spPr>
          <a:xfrm>
            <a:off x="7112682" y="5707329"/>
            <a:ext cx="141149" cy="110464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489B7DD3-9AF3-A6E8-956C-5C8349F22AE5}"/>
              </a:ext>
            </a:extLst>
          </p:cNvPr>
          <p:cNvSpPr/>
          <p:nvPr/>
        </p:nvSpPr>
        <p:spPr>
          <a:xfrm>
            <a:off x="3823295" y="5580577"/>
            <a:ext cx="2487841" cy="601418"/>
          </a:xfrm>
          <a:prstGeom prst="wedgeRectCallout">
            <a:avLst>
              <a:gd name="adj1" fmla="val 81291"/>
              <a:gd name="adj2" fmla="val -2117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SRC</a:t>
            </a:r>
          </a:p>
        </p:txBody>
      </p:sp>
    </p:spTree>
    <p:extLst>
      <p:ext uri="{BB962C8B-B14F-4D97-AF65-F5344CB8AC3E}">
        <p14:creationId xmlns:p14="http://schemas.microsoft.com/office/powerpoint/2010/main" val="310538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2E13B-5200-D3DA-00F2-4FBF518B51F3}"/>
              </a:ext>
            </a:extLst>
          </p:cNvPr>
          <p:cNvSpPr txBox="1"/>
          <p:nvPr/>
        </p:nvSpPr>
        <p:spPr>
          <a:xfrm>
            <a:off x="503233" y="4383642"/>
            <a:ext cx="11328734" cy="2092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Problem</a:t>
            </a:r>
          </a:p>
          <a:p>
            <a:endParaRPr lang="en-US" sz="1600" dirty="0"/>
          </a:p>
          <a:p>
            <a:r>
              <a:rPr lang="en-US" sz="1600" b="1" dirty="0" err="1"/>
              <a:t>Technesch</a:t>
            </a:r>
            <a:r>
              <a:rPr lang="en-US" sz="1600" b="1" dirty="0"/>
              <a:t> </a:t>
            </a:r>
            <a:r>
              <a:rPr lang="en-US" sz="1600" b="1" dirty="0" err="1"/>
              <a:t>korrekt</a:t>
            </a:r>
            <a:r>
              <a:rPr lang="en-US" sz="1600" b="1" dirty="0"/>
              <a:t>, mee …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Hegel</a:t>
            </a:r>
            <a:r>
              <a:rPr lang="en-US" sz="1600" dirty="0"/>
              <a:t> ass </a:t>
            </a:r>
            <a:r>
              <a:rPr lang="en-US" sz="1600" dirty="0" err="1"/>
              <a:t>iwwerhaapt</a:t>
            </a:r>
            <a:r>
              <a:rPr lang="en-US" sz="1600" dirty="0"/>
              <a:t> </a:t>
            </a:r>
            <a:r>
              <a:rPr lang="en-US" sz="1600" b="1" dirty="0"/>
              <a:t>net um </a:t>
            </a:r>
            <a:r>
              <a:rPr lang="en-US" sz="1600" b="1" dirty="0" err="1"/>
              <a:t>Programm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KI</a:t>
            </a:r>
            <a:r>
              <a:rPr lang="en-US" sz="1600" dirty="0"/>
              <a:t> </a:t>
            </a:r>
            <a:r>
              <a:rPr lang="en-US" sz="1600" dirty="0" err="1"/>
              <a:t>verwiesselt</a:t>
            </a:r>
            <a:r>
              <a:rPr lang="en-US" sz="1600" dirty="0"/>
              <a:t> </a:t>
            </a:r>
            <a:r>
              <a:rPr lang="en-US" sz="1600" b="1" dirty="0"/>
              <a:t>„</a:t>
            </a:r>
            <a:r>
              <a:rPr lang="en-US" sz="1600" b="1" dirty="0" err="1"/>
              <a:t>Kritizismus</a:t>
            </a:r>
            <a:r>
              <a:rPr lang="en-US" sz="1600" b="1" dirty="0"/>
              <a:t>“</a:t>
            </a:r>
            <a:r>
              <a:rPr lang="en-US" sz="1600" dirty="0"/>
              <a:t> mat </a:t>
            </a:r>
            <a:r>
              <a:rPr lang="en-US" sz="1600" b="1" dirty="0"/>
              <a:t>„Kritik“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/>
              <a:t>Fachbegrëffer</a:t>
            </a:r>
            <a:r>
              <a:rPr lang="en-US" sz="1600" b="1" dirty="0"/>
              <a:t> </a:t>
            </a:r>
            <a:r>
              <a:rPr lang="en-US" sz="1600" b="1" dirty="0" err="1"/>
              <a:t>aus</a:t>
            </a:r>
            <a:r>
              <a:rPr lang="en-US" sz="1600" b="1" dirty="0"/>
              <a:t> dem Cours</a:t>
            </a:r>
            <a:r>
              <a:rPr lang="en-US" sz="1600" dirty="0"/>
              <a:t> (z. B. </a:t>
            </a:r>
            <a:r>
              <a:rPr lang="en-US" sz="1600" i="1" dirty="0" err="1"/>
              <a:t>analytësch</a:t>
            </a:r>
            <a:r>
              <a:rPr lang="en-US" sz="1600" i="1" dirty="0"/>
              <a:t> / </a:t>
            </a:r>
            <a:r>
              <a:rPr lang="en-US" sz="1600" i="1" dirty="0" err="1"/>
              <a:t>synthetesch</a:t>
            </a:r>
            <a:r>
              <a:rPr lang="en-US" sz="1600" dirty="0"/>
              <a:t>) </a:t>
            </a:r>
            <a:r>
              <a:rPr lang="en-US" sz="1600" dirty="0" err="1"/>
              <a:t>ginn</a:t>
            </a:r>
            <a:r>
              <a:rPr lang="en-US" sz="1600" dirty="0"/>
              <a:t> </a:t>
            </a:r>
            <a:r>
              <a:rPr lang="en-US" sz="1600" b="1" dirty="0" err="1"/>
              <a:t>iwwerhaapt</a:t>
            </a:r>
            <a:r>
              <a:rPr lang="en-US" sz="1600" b="1" dirty="0"/>
              <a:t> net </a:t>
            </a:r>
            <a:r>
              <a:rPr lang="en-US" sz="1600" b="1" dirty="0" err="1"/>
              <a:t>erkläert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/>
              <a:t>Sproochniveau</a:t>
            </a:r>
            <a:r>
              <a:rPr lang="en-US" sz="1600" dirty="0"/>
              <a:t> (net un de Schüler </a:t>
            </a:r>
            <a:r>
              <a:rPr lang="en-US" sz="1600" dirty="0" err="1"/>
              <a:t>ugepasst</a:t>
            </a:r>
            <a:r>
              <a:rPr lang="en-US" sz="16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1B93D8-9EA7-D9B4-5485-98E4002454F8}"/>
              </a:ext>
            </a:extLst>
          </p:cNvPr>
          <p:cNvSpPr txBox="1"/>
          <p:nvPr/>
        </p:nvSpPr>
        <p:spPr>
          <a:xfrm>
            <a:off x="503233" y="1794173"/>
            <a:ext cx="11328734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Prüfungsfro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</a:t>
            </a:r>
            <a:br>
              <a:rPr lang="de-D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de-D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de-D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„Wäre laut Kritizismus Descartes’ Cogito-Beweis als analytisch oder synthetisch zu bezeichnen?“ 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0AAD08-0A45-EAC0-CCCC-DC3DD44F2BED}"/>
              </a:ext>
            </a:extLst>
          </p:cNvPr>
          <p:cNvSpPr txBox="1"/>
          <p:nvPr/>
        </p:nvSpPr>
        <p:spPr>
          <a:xfrm>
            <a:off x="503233" y="2858075"/>
            <a:ext cx="1132873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Schüleräntwert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</a:t>
            </a:r>
            <a:br>
              <a:rPr lang="de-D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de-D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de-D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„</a:t>
            </a:r>
            <a:r>
              <a:rPr lang="de-CH" sz="1600" b="1" dirty="0"/>
              <a:t>Hegel</a:t>
            </a:r>
            <a:r>
              <a:rPr lang="de-CH" sz="1600" dirty="0"/>
              <a:t> sieht im Cogito eine </a:t>
            </a:r>
            <a:r>
              <a:rPr lang="de-CH" sz="1600" b="1" dirty="0"/>
              <a:t>Vereinseitigung des Selbstbewusstseins</a:t>
            </a:r>
            <a:r>
              <a:rPr lang="de-CH" sz="1600" dirty="0"/>
              <a:t>. Das isolierte Denken des Subjektes vernachlässige, dass das «Ich» nur durch Vermittlungen mit dem anderen und der Welt entsteht. Er kritisiert also, dass Descartes das </a:t>
            </a:r>
            <a:r>
              <a:rPr lang="de-CH" sz="1600" b="1" dirty="0"/>
              <a:t>Subjekt überhöht und dessen eingebettete Relationalität</a:t>
            </a:r>
            <a:r>
              <a:rPr lang="de-CH" sz="1600" dirty="0"/>
              <a:t> sowie die epistemologischen Voraussetzungen ignoriert.»</a:t>
            </a:r>
            <a:endParaRPr lang="en-US" sz="1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4AC2F6-B7D8-C116-1916-939968D804EA}"/>
              </a:ext>
            </a:extLst>
          </p:cNvPr>
          <p:cNvGrpSpPr/>
          <p:nvPr/>
        </p:nvGrpSpPr>
        <p:grpSpPr>
          <a:xfrm>
            <a:off x="249381" y="1256748"/>
            <a:ext cx="4991542" cy="447995"/>
            <a:chOff x="5074204" y="5964056"/>
            <a:chExt cx="3381439" cy="44799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E43EF11E-7FF8-2B1F-2CD5-2B78B0570BB6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Wann </a:t>
              </a:r>
              <a:r>
                <a:rPr lang="en-US" dirty="0" err="1"/>
                <a:t>een</a:t>
              </a:r>
              <a:r>
                <a:rPr lang="en-US" dirty="0"/>
                <a:t> </a:t>
              </a:r>
              <a:r>
                <a:rPr lang="en-US" dirty="0" err="1"/>
                <a:t>eng</a:t>
              </a:r>
              <a:r>
                <a:rPr lang="en-US" dirty="0"/>
                <a:t> </a:t>
              </a:r>
              <a:r>
                <a:rPr lang="en-US" dirty="0" err="1"/>
                <a:t>allgemeng</a:t>
              </a:r>
              <a:r>
                <a:rPr lang="en-US" dirty="0"/>
                <a:t> KI </a:t>
              </a:r>
              <a:r>
                <a:rPr lang="en-US" dirty="0" err="1"/>
                <a:t>benotzt</a:t>
              </a:r>
              <a:r>
                <a:rPr lang="en-US" dirty="0"/>
                <a:t>…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3BB1ECC-4DDA-06B6-6DD6-93DE36984429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016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AD1CE-31A6-16C7-F26E-F47EC9A54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5A2B2-D6AC-ED88-9978-053697E27381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E5388-FCBE-E3CA-B6AA-B54DA705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FDF628-3A88-921F-6971-AFFC6DEBD081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D2352E-AA42-4491-B3BF-609D84662E3B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3F92F-D84F-31BD-520A-D25F5715CB22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47224-09B0-742C-5EA7-F3F6CE32A2F6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D3FAD09-52F5-32C2-3A56-774AD48332FA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9524C-302D-BF44-C6F8-C730422A8D40}"/>
              </a:ext>
            </a:extLst>
          </p:cNvPr>
          <p:cNvSpPr txBox="1"/>
          <p:nvPr/>
        </p:nvSpPr>
        <p:spPr>
          <a:xfrm>
            <a:off x="360545" y="1991822"/>
            <a:ext cx="1125049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Mir </a:t>
            </a:r>
            <a:r>
              <a:rPr lang="en-US" dirty="0" err="1"/>
              <a:t>léieren</a:t>
            </a:r>
            <a:r>
              <a:rPr lang="en-US" dirty="0"/>
              <a:t> </a:t>
            </a:r>
            <a:r>
              <a:rPr lang="en-US" b="1" dirty="0" err="1"/>
              <a:t>allgemeng</a:t>
            </a:r>
            <a:r>
              <a:rPr lang="en-US" b="1" dirty="0"/>
              <a:t> Prompt-</a:t>
            </a:r>
            <a:r>
              <a:rPr lang="en-US" b="1" dirty="0" err="1"/>
              <a:t>Reegelen</a:t>
            </a:r>
            <a:r>
              <a:rPr lang="en-US" dirty="0"/>
              <a:t> a KI-</a:t>
            </a:r>
            <a:r>
              <a:rPr lang="en-US" dirty="0" err="1"/>
              <a:t>Agente</a:t>
            </a:r>
            <a:r>
              <a:rPr lang="en-US" dirty="0"/>
              <a:t> fir </a:t>
            </a:r>
            <a:r>
              <a:rPr lang="en-US" dirty="0" err="1"/>
              <a:t>d’Léierbegleedung</a:t>
            </a:r>
            <a:r>
              <a:rPr lang="en-US" dirty="0"/>
              <a:t> </a:t>
            </a:r>
            <a:r>
              <a:rPr lang="en-US" dirty="0" err="1"/>
              <a:t>kennen</a:t>
            </a:r>
            <a:r>
              <a:rPr lang="en-US" dirty="0"/>
              <a:t> a </a:t>
            </a:r>
            <a:r>
              <a:rPr lang="en-US" b="1" dirty="0" err="1"/>
              <a:t>programméieren</a:t>
            </a:r>
            <a:r>
              <a:rPr lang="en-US" b="1" dirty="0"/>
              <a:t> </a:t>
            </a:r>
            <a:r>
              <a:rPr lang="en-US" b="1" dirty="0" err="1"/>
              <a:t>Basisfunktioune</a:t>
            </a:r>
            <a:r>
              <a:rPr lang="en-US" b="1" dirty="0"/>
              <a:t> </a:t>
            </a:r>
            <a:r>
              <a:rPr lang="en-US" dirty="0" err="1"/>
              <a:t>vun</a:t>
            </a:r>
            <a:r>
              <a:rPr lang="en-US" dirty="0"/>
              <a:t> </a:t>
            </a:r>
            <a:r>
              <a:rPr lang="en-US" dirty="0" err="1"/>
              <a:t>eisen</a:t>
            </a:r>
            <a:r>
              <a:rPr lang="en-US" dirty="0"/>
              <a:t> </a:t>
            </a:r>
            <a:r>
              <a:rPr lang="en-US" b="1" dirty="0" err="1"/>
              <a:t>eegene</a:t>
            </a:r>
            <a:r>
              <a:rPr lang="en-US" b="1" dirty="0"/>
              <a:t> Chatbots / KI-</a:t>
            </a:r>
            <a:r>
              <a:rPr lang="en-US" b="1" dirty="0" err="1"/>
              <a:t>Agenten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A3757-8E94-7F70-7107-F5CBA981ABDC}"/>
              </a:ext>
            </a:extLst>
          </p:cNvPr>
          <p:cNvSpPr txBox="1"/>
          <p:nvPr/>
        </p:nvSpPr>
        <p:spPr>
          <a:xfrm>
            <a:off x="360545" y="1379297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Zil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499EB0-50F0-2E01-7A9E-2973C30C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8" y="3667266"/>
            <a:ext cx="3046100" cy="3046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1FAE78-8461-1D35-8140-59005649DBD2}"/>
              </a:ext>
            </a:extLst>
          </p:cNvPr>
          <p:cNvSpPr txBox="1"/>
          <p:nvPr/>
        </p:nvSpPr>
        <p:spPr>
          <a:xfrm>
            <a:off x="360545" y="3219653"/>
            <a:ext cx="194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Beispill</a:t>
            </a:r>
            <a:r>
              <a:rPr lang="en-US" dirty="0"/>
              <a:t> - Cogitobot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002A4-EC5F-B6C2-9E31-C7D9CCEB7E84}"/>
              </a:ext>
            </a:extLst>
          </p:cNvPr>
          <p:cNvSpPr txBox="1"/>
          <p:nvPr/>
        </p:nvSpPr>
        <p:spPr>
          <a:xfrm>
            <a:off x="3365710" y="4990261"/>
            <a:ext cx="4880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https://philosophia.lu/ai4u/cogitobot.html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57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737D0-721E-DFAF-0D8E-84C046F06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E15705-864A-7A07-47D8-9E82AF93793F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DE202-9D84-E25D-C193-34E01C91C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8A5418-7231-696F-C320-6A8761ED433F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CA2A2E-ECC0-F9CC-5A47-66E516D25D8D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39473-2971-5C60-D840-131727F2D69E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19ED12-1DB7-E31F-7FFF-9585DD6B1F49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78F6DA5-C041-336B-B19D-FEDDF2FB3CD7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EFF5F-03EA-A8F6-BD1D-5860D885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63" y="1990725"/>
            <a:ext cx="9822073" cy="363752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93EF5-982B-ECB0-80AF-B682F61C7B16}"/>
              </a:ext>
            </a:extLst>
          </p:cNvPr>
          <p:cNvGrpSpPr/>
          <p:nvPr/>
        </p:nvGrpSpPr>
        <p:grpSpPr>
          <a:xfrm>
            <a:off x="460268" y="1380805"/>
            <a:ext cx="3381439" cy="447995"/>
            <a:chOff x="460268" y="1380805"/>
            <a:chExt cx="3381439" cy="44799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44BC0B6F-994D-7AA4-1DA7-ECE434D4C808}"/>
                </a:ext>
              </a:extLst>
            </p:cNvPr>
            <p:cNvSpPr/>
            <p:nvPr/>
          </p:nvSpPr>
          <p:spPr>
            <a:xfrm>
              <a:off x="460268" y="1380805"/>
              <a:ext cx="3381439" cy="447995"/>
            </a:xfrm>
            <a:prstGeom prst="wedgeRoundRectCallout">
              <a:avLst>
                <a:gd name="adj1" fmla="val 34339"/>
                <a:gd name="adj2" fmla="val 106335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Tab ‘Tools &amp; AI’ </a:t>
              </a:r>
              <a:r>
                <a:rPr lang="en-US" dirty="0" err="1"/>
                <a:t>uwielen</a:t>
              </a:r>
              <a:endParaRPr lang="en-US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16BC9BC-7073-E75F-94FD-0ED0EC101E50}"/>
                </a:ext>
              </a:extLst>
            </p:cNvPr>
            <p:cNvSpPr/>
            <p:nvPr/>
          </p:nvSpPr>
          <p:spPr>
            <a:xfrm>
              <a:off x="460268" y="1380805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AA7CCD-17BE-D9A0-F665-034D657EEC29}"/>
              </a:ext>
            </a:extLst>
          </p:cNvPr>
          <p:cNvGrpSpPr/>
          <p:nvPr/>
        </p:nvGrpSpPr>
        <p:grpSpPr>
          <a:xfrm>
            <a:off x="5074204" y="5964056"/>
            <a:ext cx="3381439" cy="447995"/>
            <a:chOff x="5074204" y="5964056"/>
            <a:chExt cx="3381439" cy="44799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08081671-5C89-86EA-28EA-77C581E3E979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50416"/>
                <a:gd name="adj2" fmla="val -18270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My Assistants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DFFE69-49A6-1A2C-962E-0804E4FF5F12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66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2189D-B242-A921-C02F-91459DFAC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BF5458-08B2-BA03-B519-BC9D4F716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41" y="2048953"/>
            <a:ext cx="8364117" cy="33246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894E71-1F99-DF8F-A96F-BB302708C796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3D98F-D182-9C6F-530B-CE0EF0B7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3648F1-AC4F-B98E-E946-D42855C180E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828CBA1-CF02-18F4-CD38-268484F92BAC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BA327-8175-810A-BF52-DCCEB0F5309F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A4197C-1E22-32E3-9F50-3E946193E76F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296A04-5874-55CE-D96B-F3D59700BCC8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22A250-2F35-23E8-CD39-E970A3503411}"/>
              </a:ext>
            </a:extLst>
          </p:cNvPr>
          <p:cNvGrpSpPr/>
          <p:nvPr/>
        </p:nvGrpSpPr>
        <p:grpSpPr>
          <a:xfrm>
            <a:off x="2209289" y="4713149"/>
            <a:ext cx="5163832" cy="1328641"/>
            <a:chOff x="2209289" y="4713149"/>
            <a:chExt cx="5163832" cy="132864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57A54B6-A5A9-1BFE-A3FF-89D37409512D}"/>
                </a:ext>
              </a:extLst>
            </p:cNvPr>
            <p:cNvSpPr/>
            <p:nvPr/>
          </p:nvSpPr>
          <p:spPr>
            <a:xfrm>
              <a:off x="2209289" y="4713149"/>
              <a:ext cx="1957675" cy="355941"/>
            </a:xfrm>
            <a:prstGeom prst="roundRect">
              <a:avLst>
                <a:gd name="adj" fmla="val 50000"/>
              </a:avLst>
            </a:prstGeom>
            <a:solidFill>
              <a:srgbClr val="C55A11">
                <a:alpha val="45882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2FBFDA-840D-9DBE-6315-D2F7E54CB4DE}"/>
                </a:ext>
              </a:extLst>
            </p:cNvPr>
            <p:cNvGrpSpPr/>
            <p:nvPr/>
          </p:nvGrpSpPr>
          <p:grpSpPr>
            <a:xfrm>
              <a:off x="3991682" y="5593795"/>
              <a:ext cx="3381439" cy="447995"/>
              <a:chOff x="5074204" y="5964056"/>
              <a:chExt cx="3381439" cy="447995"/>
            </a:xfrm>
          </p:grpSpPr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70C4ABE8-4F2A-75F5-2B19-0E833A2A22CF}"/>
                  </a:ext>
                </a:extLst>
              </p:cNvPr>
              <p:cNvSpPr/>
              <p:nvPr/>
            </p:nvSpPr>
            <p:spPr>
              <a:xfrm>
                <a:off x="5074204" y="5964056"/>
                <a:ext cx="3381439" cy="447995"/>
              </a:xfrm>
              <a:prstGeom prst="wedgeRoundRectCallout">
                <a:avLst>
                  <a:gd name="adj1" fmla="val -50416"/>
                  <a:gd name="adj2" fmla="val -182706"/>
                  <a:gd name="adj3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+ </a:t>
                </a:r>
                <a:r>
                  <a:rPr lang="en-US" dirty="0" err="1"/>
                  <a:t>Neien</a:t>
                </a:r>
                <a:r>
                  <a:rPr lang="en-US" dirty="0"/>
                  <a:t> </a:t>
                </a:r>
                <a:r>
                  <a:rPr lang="en-US" dirty="0" err="1"/>
                  <a:t>Assistent</a:t>
                </a:r>
                <a:r>
                  <a:rPr lang="en-US" dirty="0"/>
                  <a:t> </a:t>
                </a:r>
                <a:r>
                  <a:rPr lang="en-US" dirty="0" err="1"/>
                  <a:t>erstellen</a:t>
                </a:r>
                <a:endParaRPr lang="en-US" dirty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7FDDE6F-B0B3-5AD7-A8D6-37F889572367}"/>
                  </a:ext>
                </a:extLst>
              </p:cNvPr>
              <p:cNvSpPr/>
              <p:nvPr/>
            </p:nvSpPr>
            <p:spPr>
              <a:xfrm>
                <a:off x="5074204" y="5964056"/>
                <a:ext cx="355941" cy="447995"/>
              </a:xfrm>
              <a:prstGeom prst="roundRect">
                <a:avLst>
                  <a:gd name="adj" fmla="val 1839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051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D7B38-80E0-91D0-F80B-E0BDEA047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D8AB97-E09D-C855-50BB-E98B3AE29C6D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3F329-22F5-1E3C-53A0-4B47C516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B4A430-34A7-54CA-8D78-ADA78BA4BE41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91A144-D9D0-5025-320E-C2613F87C4C1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E195A-8021-44EA-AC00-8E7D9AABBA45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F4C13D-1789-B4AB-AF18-1444ABA22984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890651-4D14-46DF-101F-64775F9ED347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B4C4F-2975-5D41-AB10-0E23B1B60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617" y="1403236"/>
            <a:ext cx="3862766" cy="50343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A72D8D-183C-9CFF-4569-60803ACDCD03}"/>
              </a:ext>
            </a:extLst>
          </p:cNvPr>
          <p:cNvGrpSpPr/>
          <p:nvPr/>
        </p:nvGrpSpPr>
        <p:grpSpPr>
          <a:xfrm>
            <a:off x="503233" y="1790955"/>
            <a:ext cx="3381439" cy="447995"/>
            <a:chOff x="5074204" y="5964056"/>
            <a:chExt cx="3381439" cy="447995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2235E20F-0D8E-A7CE-4860-10812B721E4D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64466"/>
                <a:gd name="adj2" fmla="val 47431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Avatar / Bild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F0C6A33-A011-1A1D-41C3-081425884D43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EF4AB9-AECB-D3B5-A6A5-CFA60182A5A4}"/>
              </a:ext>
            </a:extLst>
          </p:cNvPr>
          <p:cNvGrpSpPr/>
          <p:nvPr/>
        </p:nvGrpSpPr>
        <p:grpSpPr>
          <a:xfrm>
            <a:off x="503233" y="3036594"/>
            <a:ext cx="3381439" cy="447995"/>
            <a:chOff x="5074204" y="5964056"/>
            <a:chExt cx="3381439" cy="447995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6A4AC56E-49F8-85B4-A440-3424AB43DA0E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64466"/>
                <a:gd name="adj2" fmla="val 47431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Numm</a:t>
              </a:r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D7887AD-EF63-CCE2-B9E9-1ECF5267B5ED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1F6951-6ACE-85D9-8365-7C1EE5767A23}"/>
              </a:ext>
            </a:extLst>
          </p:cNvPr>
          <p:cNvGrpSpPr/>
          <p:nvPr/>
        </p:nvGrpSpPr>
        <p:grpSpPr>
          <a:xfrm>
            <a:off x="8431101" y="3330143"/>
            <a:ext cx="3381439" cy="447995"/>
            <a:chOff x="5074204" y="5964056"/>
            <a:chExt cx="3381439" cy="447995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0DBEBC58-BC20-D249-4C43-99EAC2AE36EF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67113"/>
                <a:gd name="adj2" fmla="val 43322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Kuerzbeschreiwung</a:t>
              </a:r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3C2B0C5-4132-D03A-077C-BE602C80D0B7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E03726-0D47-B380-0BCF-99EDB025D3C8}"/>
              </a:ext>
            </a:extLst>
          </p:cNvPr>
          <p:cNvGrpSpPr/>
          <p:nvPr/>
        </p:nvGrpSpPr>
        <p:grpSpPr>
          <a:xfrm>
            <a:off x="503233" y="3618578"/>
            <a:ext cx="3381439" cy="609755"/>
            <a:chOff x="5074204" y="5964056"/>
            <a:chExt cx="3381439" cy="447995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872F4255-C2E0-3C31-DF4F-71B252664D2F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63014"/>
                <a:gd name="adj2" fmla="val 13211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Master-Prompt</a:t>
              </a:r>
            </a:p>
            <a:p>
              <a:pPr algn="ctr"/>
              <a:r>
                <a:rPr lang="en-US" sz="1100" dirty="0"/>
                <a:t>(</a:t>
              </a:r>
              <a:r>
                <a:rPr lang="en-US" sz="1100" dirty="0" err="1"/>
                <a:t>Personnage</a:t>
              </a:r>
              <a:r>
                <a:rPr lang="en-US" sz="1100" dirty="0"/>
                <a:t>, </a:t>
              </a:r>
              <a:r>
                <a:rPr lang="en-US" sz="1100" dirty="0" err="1"/>
                <a:t>Regelen</a:t>
              </a:r>
              <a:r>
                <a:rPr lang="en-US" sz="1100" dirty="0"/>
                <a:t>, Zil-</a:t>
              </a:r>
              <a:r>
                <a:rPr lang="en-US" sz="1100" dirty="0" err="1"/>
                <a:t>Publikum</a:t>
              </a:r>
              <a:r>
                <a:rPr lang="en-US" sz="1100" dirty="0"/>
                <a:t>)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6049C13-CA70-A1F8-799B-E62B6FB23623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1F8944-9531-FCC5-3E2A-131839D3C54E}"/>
              </a:ext>
            </a:extLst>
          </p:cNvPr>
          <p:cNvGrpSpPr/>
          <p:nvPr/>
        </p:nvGrpSpPr>
        <p:grpSpPr>
          <a:xfrm>
            <a:off x="8431101" y="3920429"/>
            <a:ext cx="3381439" cy="447995"/>
            <a:chOff x="5074204" y="5964056"/>
            <a:chExt cx="3381439" cy="447995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26252823-6989-3D30-10DB-8BFCC7DB4A6A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68565"/>
                <a:gd name="adj2" fmla="val 21404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Internetzougrëff</a:t>
              </a:r>
              <a:r>
                <a:rPr lang="en-US" dirty="0"/>
                <a:t> </a:t>
              </a:r>
              <a:r>
                <a:rPr lang="en-US" dirty="0" err="1"/>
                <a:t>oder</a:t>
              </a:r>
              <a:r>
                <a:rPr lang="en-US" dirty="0"/>
                <a:t> net?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B5D191-EBC0-17AB-52C1-DBB490B26475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76D2A9-34DC-3F99-9276-827DE5DA5644}"/>
              </a:ext>
            </a:extLst>
          </p:cNvPr>
          <p:cNvGrpSpPr/>
          <p:nvPr/>
        </p:nvGrpSpPr>
        <p:grpSpPr>
          <a:xfrm>
            <a:off x="503233" y="4362323"/>
            <a:ext cx="3381439" cy="424470"/>
            <a:chOff x="5074204" y="5964056"/>
            <a:chExt cx="3381439" cy="447995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6CD5CC75-0F79-11B3-118D-94277BF8D4ED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62288"/>
                <a:gd name="adj2" fmla="val -24028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Gespréichsimpulser</a:t>
              </a:r>
              <a:endParaRPr lang="en-US" sz="1100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3FDE479-BC29-06D7-8A23-4A881AA583FB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86063B-77C7-A7DD-941A-D1F7948990E3}"/>
              </a:ext>
            </a:extLst>
          </p:cNvPr>
          <p:cNvGrpSpPr/>
          <p:nvPr/>
        </p:nvGrpSpPr>
        <p:grpSpPr>
          <a:xfrm>
            <a:off x="8431100" y="4562795"/>
            <a:ext cx="3381439" cy="447995"/>
            <a:chOff x="5074204" y="5964056"/>
            <a:chExt cx="3381439" cy="447995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532EF081-EC9B-F241-1289-7F39D01CB135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67839"/>
                <a:gd name="adj2" fmla="val -3254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LLM Modell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B67354A-05E7-E9B7-1BF7-129208053ABB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D36371F-E3ED-6914-A20D-A874A7C67E6A}"/>
              </a:ext>
            </a:extLst>
          </p:cNvPr>
          <p:cNvGrpSpPr/>
          <p:nvPr/>
        </p:nvGrpSpPr>
        <p:grpSpPr>
          <a:xfrm>
            <a:off x="503233" y="5541571"/>
            <a:ext cx="3381439" cy="572816"/>
            <a:chOff x="5074204" y="5964056"/>
            <a:chExt cx="3381439" cy="447995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16CE838A-4EF5-06A6-A881-0671B2621E2F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62288"/>
                <a:gd name="adj2" fmla="val -24028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Wëssensrepertoire</a:t>
              </a:r>
              <a:endParaRPr lang="en-US" dirty="0"/>
            </a:p>
            <a:p>
              <a:pPr algn="ctr"/>
              <a:r>
                <a:rPr lang="en-US" sz="1100" dirty="0"/>
                <a:t>(</a:t>
              </a:r>
              <a:r>
                <a:rPr lang="en-US" sz="1100" dirty="0" err="1"/>
                <a:t>Datenbank</a:t>
              </a:r>
              <a:r>
                <a:rPr lang="en-US" sz="1100" dirty="0"/>
                <a:t>)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F3C3918-705C-A426-F20F-89D4C5F08C92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04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8691-B34A-9935-C4E7-2B011BED5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994255-4221-8EF0-2AAD-27B7535041EF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A26F2-6983-C22B-D4EE-D4B847282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A334C0-EEFC-C622-32ED-123FDCF2E5F5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7CEE24-EDBF-B886-C710-69BCC092B346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AF6EF-DFD9-5B46-72E0-409EC5B03219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166C63-A0A3-265A-FF5A-75AA891B11F9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0213C96-E386-AA86-F1FB-7F099C22ED15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F4A4B4-D25D-F96E-501F-749C3E4A6595}"/>
              </a:ext>
            </a:extLst>
          </p:cNvPr>
          <p:cNvGrpSpPr/>
          <p:nvPr/>
        </p:nvGrpSpPr>
        <p:grpSpPr>
          <a:xfrm>
            <a:off x="249381" y="4823206"/>
            <a:ext cx="3381439" cy="447995"/>
            <a:chOff x="5074204" y="5964056"/>
            <a:chExt cx="3381439" cy="447995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3E05E98F-D1BA-1AFA-CFFD-D23F2B42698F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Kuerzbeschreiwung</a:t>
              </a:r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36D549B-9E95-1CBD-A369-DD2E4CDE6245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975C9C-C5BF-5266-C40A-EF743DB4E2FC}"/>
              </a:ext>
            </a:extLst>
          </p:cNvPr>
          <p:cNvSpPr txBox="1"/>
          <p:nvPr/>
        </p:nvSpPr>
        <p:spPr>
          <a:xfrm>
            <a:off x="249380" y="5429026"/>
            <a:ext cx="1151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Beschreiwt</a:t>
            </a:r>
            <a:r>
              <a:rPr lang="en-US" dirty="0"/>
              <a:t> a maximal 1 Satz </a:t>
            </a:r>
            <a:r>
              <a:rPr lang="en-US" dirty="0" err="1"/>
              <a:t>äre</a:t>
            </a:r>
            <a:r>
              <a:rPr lang="en-US" dirty="0"/>
              <a:t> KI-</a:t>
            </a:r>
            <a:r>
              <a:rPr lang="en-US" dirty="0" err="1"/>
              <a:t>Assistent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z.B.</a:t>
            </a:r>
            <a:r>
              <a:rPr lang="en-US" dirty="0"/>
              <a:t>: Chat-</a:t>
            </a:r>
            <a:r>
              <a:rPr lang="en-US" dirty="0" err="1"/>
              <a:t>Assistent</a:t>
            </a:r>
            <a:r>
              <a:rPr lang="en-US" dirty="0"/>
              <a:t> für </a:t>
            </a:r>
            <a:r>
              <a:rPr lang="en-US" dirty="0" err="1"/>
              <a:t>Epistemologie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Fach Philosophie.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52EFDA-CAEC-08CF-1BB7-0EE8FECF364B}"/>
              </a:ext>
            </a:extLst>
          </p:cNvPr>
          <p:cNvGrpSpPr/>
          <p:nvPr/>
        </p:nvGrpSpPr>
        <p:grpSpPr>
          <a:xfrm>
            <a:off x="249381" y="1256748"/>
            <a:ext cx="3381439" cy="447995"/>
            <a:chOff x="5074204" y="5964056"/>
            <a:chExt cx="3381439" cy="4479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3789E032-253E-0AC9-86AE-2CAF018B9968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Avatar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CF38FC6-0350-346B-D700-D57E7818C63B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F085392-20CC-F0BF-D446-7E690B19DD20}"/>
              </a:ext>
            </a:extLst>
          </p:cNvPr>
          <p:cNvSpPr txBox="1"/>
          <p:nvPr/>
        </p:nvSpPr>
        <p:spPr>
          <a:xfrm>
            <a:off x="222600" y="2261131"/>
            <a:ext cx="1151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Beispill</a:t>
            </a:r>
            <a:r>
              <a:rPr lang="en-US" dirty="0"/>
              <a:t>-Prompt: “</a:t>
            </a:r>
            <a:r>
              <a:rPr lang="en-US" dirty="0" err="1"/>
              <a:t>Denkender</a:t>
            </a:r>
            <a:r>
              <a:rPr lang="en-US" dirty="0"/>
              <a:t> </a:t>
            </a:r>
            <a:r>
              <a:rPr lang="en-US" dirty="0" err="1"/>
              <a:t>Roboter</a:t>
            </a:r>
            <a:r>
              <a:rPr lang="en-US" dirty="0"/>
              <a:t> </a:t>
            </a:r>
            <a:r>
              <a:rPr lang="en-US" dirty="0" err="1"/>
              <a:t>Philosoph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Rennaissance</a:t>
            </a:r>
            <a:r>
              <a:rPr lang="en-US" dirty="0"/>
              <a:t> Stil der </a:t>
            </a:r>
            <a:r>
              <a:rPr lang="en-US" dirty="0" err="1"/>
              <a:t>Ähnlichkeit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Descartes hat.”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9B313-55EA-84C5-814B-88DE6533F124}"/>
              </a:ext>
            </a:extLst>
          </p:cNvPr>
          <p:cNvGrpSpPr/>
          <p:nvPr/>
        </p:nvGrpSpPr>
        <p:grpSpPr>
          <a:xfrm>
            <a:off x="249381" y="3030619"/>
            <a:ext cx="3381439" cy="447995"/>
            <a:chOff x="5074204" y="5964056"/>
            <a:chExt cx="3381439" cy="447995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A98BE80B-78BB-46C0-D363-76E80EB28064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Numm</a:t>
              </a:r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AB966D9-4FA2-9619-3140-B949765ABD67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5976DF-E9A3-4761-9315-D07A72F37267}"/>
              </a:ext>
            </a:extLst>
          </p:cNvPr>
          <p:cNvSpPr txBox="1"/>
          <p:nvPr/>
        </p:nvSpPr>
        <p:spPr>
          <a:xfrm>
            <a:off x="249380" y="3636439"/>
            <a:ext cx="1151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Gitt </a:t>
            </a:r>
            <a:r>
              <a:rPr lang="en-US" dirty="0" err="1"/>
              <a:t>ärem</a:t>
            </a:r>
            <a:r>
              <a:rPr lang="en-US" dirty="0"/>
              <a:t> </a:t>
            </a:r>
            <a:r>
              <a:rPr lang="en-US" dirty="0" err="1"/>
              <a:t>Assistent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Numm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z.B.</a:t>
            </a:r>
            <a:r>
              <a:rPr lang="en-US" dirty="0"/>
              <a:t>: Cogitobot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2D8D07D-02D6-7ED0-3D93-7EBCFAF09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0" y="1870349"/>
            <a:ext cx="2490250" cy="634091"/>
          </a:xfrm>
          <a:prstGeom prst="rect">
            <a:avLst/>
          </a:prstGeom>
        </p:spPr>
      </p:pic>
      <p:pic>
        <p:nvPicPr>
          <p:cNvPr id="1026" name="Picture 2" descr="generated by AI">
            <a:extLst>
              <a:ext uri="{FF2B5EF4-FFF2-40B4-BE49-F238E27FC236}">
                <a16:creationId xmlns:a16="http://schemas.microsoft.com/office/drawing/2014/main" id="{264A54C5-2EAC-FC3C-44C0-F55BAE6A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96" y="3476050"/>
            <a:ext cx="3044419" cy="30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8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C4F30-0677-F440-64D7-63B9DAA74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DAFF9B-2A15-DEEA-15E9-D9A17C31C355}"/>
              </a:ext>
            </a:extLst>
          </p:cNvPr>
          <p:cNvSpPr/>
          <p:nvPr/>
        </p:nvSpPr>
        <p:spPr>
          <a:xfrm>
            <a:off x="288437" y="1900302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6ABF4D-6EA9-C4D4-2F4C-4D01EB35BD63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B2750-4D8D-67AA-A18E-9DCA2864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E967ED-8DE5-650B-D605-3E7388C4C6D5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86320D-7E65-7197-17F8-D9BBCFE28A94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87A94-A819-7294-7979-B8A9B2B813D1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69D476-929F-599C-36F4-8634E9A9850C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28119DD-BE26-9D5E-B40D-0AA59693F35D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9B0F9-CC9E-E9D4-702E-8F9CD5532372}"/>
              </a:ext>
            </a:extLst>
          </p:cNvPr>
          <p:cNvSpPr txBox="1"/>
          <p:nvPr/>
        </p:nvSpPr>
        <p:spPr>
          <a:xfrm>
            <a:off x="607556" y="1900302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Rolle </a:t>
            </a:r>
            <a:r>
              <a:rPr lang="en-US" dirty="0" err="1"/>
              <a:t>zuweisen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184B13-F6DB-86ED-7C63-AB9D34330DF9}"/>
              </a:ext>
            </a:extLst>
          </p:cNvPr>
          <p:cNvGrpSpPr/>
          <p:nvPr/>
        </p:nvGrpSpPr>
        <p:grpSpPr>
          <a:xfrm>
            <a:off x="249381" y="1256748"/>
            <a:ext cx="3381439" cy="447995"/>
            <a:chOff x="5074204" y="5964056"/>
            <a:chExt cx="3381439" cy="4479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DD4791CD-E71D-517D-FF7D-18F187774E06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Master-Prompt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6A091DA-1E74-A7D0-B89D-9E822837B5D0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946C741-5D46-A5BD-3B3D-60CCB7C63984}"/>
              </a:ext>
            </a:extLst>
          </p:cNvPr>
          <p:cNvSpPr txBox="1"/>
          <p:nvPr/>
        </p:nvSpPr>
        <p:spPr>
          <a:xfrm>
            <a:off x="607556" y="2268610"/>
            <a:ext cx="111569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BIST…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0A1E6-076A-9B40-CC30-676BD0D640B1}"/>
              </a:ext>
            </a:extLst>
          </p:cNvPr>
          <p:cNvSpPr/>
          <p:nvPr/>
        </p:nvSpPr>
        <p:spPr>
          <a:xfrm>
            <a:off x="288437" y="3415096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95442-01FE-3E91-05B7-F9312798BE10}"/>
              </a:ext>
            </a:extLst>
          </p:cNvPr>
          <p:cNvSpPr txBox="1"/>
          <p:nvPr/>
        </p:nvSpPr>
        <p:spPr>
          <a:xfrm>
            <a:off x="607556" y="3415096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Ziel, Aufgabe &amp; </a:t>
            </a:r>
            <a:r>
              <a:rPr lang="en-US" dirty="0" err="1"/>
              <a:t>Kontext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45249-1E13-CCC7-7BA0-6A769807C485}"/>
              </a:ext>
            </a:extLst>
          </p:cNvPr>
          <p:cNvSpPr txBox="1"/>
          <p:nvPr/>
        </p:nvSpPr>
        <p:spPr>
          <a:xfrm>
            <a:off x="607556" y="3783404"/>
            <a:ext cx="111569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TUST…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C8248-B03F-D9A9-A8F0-135A19E6234E}"/>
              </a:ext>
            </a:extLst>
          </p:cNvPr>
          <p:cNvSpPr/>
          <p:nvPr/>
        </p:nvSpPr>
        <p:spPr>
          <a:xfrm>
            <a:off x="288437" y="4859598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5EFFB-4265-C910-6999-EC58BC7124CE}"/>
              </a:ext>
            </a:extLst>
          </p:cNvPr>
          <p:cNvSpPr txBox="1"/>
          <p:nvPr/>
        </p:nvSpPr>
        <p:spPr>
          <a:xfrm>
            <a:off x="607556" y="4859598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Zielgruppe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5AFCA6-31FC-4BBB-AAA0-594676000B3C}"/>
              </a:ext>
            </a:extLst>
          </p:cNvPr>
          <p:cNvSpPr txBox="1"/>
          <p:nvPr/>
        </p:nvSpPr>
        <p:spPr>
          <a:xfrm>
            <a:off x="607556" y="5227906"/>
            <a:ext cx="111569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RICHTEST DICH AN…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2D833B-5316-0FFD-77AC-FB89A3634DE7}"/>
              </a:ext>
            </a:extLst>
          </p:cNvPr>
          <p:cNvSpPr txBox="1"/>
          <p:nvPr/>
        </p:nvSpPr>
        <p:spPr>
          <a:xfrm>
            <a:off x="607556" y="2637106"/>
            <a:ext cx="1115690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z.B.</a:t>
            </a:r>
            <a:r>
              <a:rPr lang="en-US" sz="1400" dirty="0"/>
              <a:t>: Du </a:t>
            </a:r>
            <a:r>
              <a:rPr lang="en-US" sz="1400" dirty="0" err="1"/>
              <a:t>bist</a:t>
            </a:r>
            <a:r>
              <a:rPr lang="en-US" sz="1400" dirty="0"/>
              <a:t> </a:t>
            </a:r>
            <a:r>
              <a:rPr lang="de-DE" sz="1400" dirty="0"/>
              <a:t>ein geduldiger, strukturierter </a:t>
            </a:r>
            <a:r>
              <a:rPr lang="de-DE" sz="1400" b="1" dirty="0"/>
              <a:t>Unterrichtsassistent im Fach Philosophie </a:t>
            </a:r>
            <a:r>
              <a:rPr lang="de-DE" sz="1400" dirty="0"/>
              <a:t>auf einer Abiturklasse im luxemburgischen Schulsystem. Du erklärst die </a:t>
            </a:r>
            <a:r>
              <a:rPr lang="de-DE" sz="1400" b="1" dirty="0"/>
              <a:t>Erkenntnistheorie </a:t>
            </a:r>
            <a:r>
              <a:rPr lang="de-DE" sz="1400" dirty="0"/>
              <a:t>fachlich korrekt, </a:t>
            </a:r>
            <a:r>
              <a:rPr lang="de-DE" sz="1400" b="1" dirty="0"/>
              <a:t>schülergerecht und prüfungsorientiert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1D494B-29BD-0D8A-D1F7-43306734282C}"/>
              </a:ext>
            </a:extLst>
          </p:cNvPr>
          <p:cNvSpPr txBox="1"/>
          <p:nvPr/>
        </p:nvSpPr>
        <p:spPr>
          <a:xfrm>
            <a:off x="607556" y="4152736"/>
            <a:ext cx="111569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z.B.</a:t>
            </a:r>
            <a:r>
              <a:rPr lang="en-US" sz="1400" dirty="0"/>
              <a:t>: </a:t>
            </a:r>
            <a:r>
              <a:rPr lang="de-DE" sz="1400" dirty="0"/>
              <a:t>Unterstützung von Schüler und Schülerinnen beim </a:t>
            </a:r>
            <a:r>
              <a:rPr lang="de-DE" sz="1400" b="1" dirty="0"/>
              <a:t>Verstehen der Epistemologischen Theoriegrundlagen von Descartes, Locke und Kant </a:t>
            </a:r>
            <a:r>
              <a:rPr lang="de-DE" sz="1400" dirty="0"/>
              <a:t>im Kontext des erkenntnistheoretischen Streits zwischen Rationalisten und Empiristen auf Basis des im </a:t>
            </a:r>
            <a:r>
              <a:rPr lang="de-DE" sz="1400" b="1" dirty="0"/>
              <a:t>Unterricht verwendeten Materials</a:t>
            </a:r>
            <a:r>
              <a:rPr lang="de-DE" sz="1400" dirty="0"/>
              <a:t>.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F07ADC-B61F-2ACF-B9D8-DEAD2E2DB025}"/>
              </a:ext>
            </a:extLst>
          </p:cNvPr>
          <p:cNvSpPr txBox="1"/>
          <p:nvPr/>
        </p:nvSpPr>
        <p:spPr>
          <a:xfrm>
            <a:off x="607556" y="5591167"/>
            <a:ext cx="111569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z.B.</a:t>
            </a:r>
            <a:r>
              <a:rPr lang="en-US" sz="1400" dirty="0"/>
              <a:t>: Abitur</a:t>
            </a:r>
            <a:r>
              <a:rPr lang="de-DE" sz="1400" dirty="0"/>
              <a:t>-Schüler eines luxemburgischen Gymnasiums der Sekundarstufe II im Alter von 17 bis 18 Jahren.</a:t>
            </a:r>
          </a:p>
          <a:p>
            <a:r>
              <a:rPr lang="de-DE" sz="1400" dirty="0"/>
              <a:t>Sprache: klar, sachlich, verständlich, Verwendung der Fachbegriffe aus dem Unterricht.</a:t>
            </a:r>
          </a:p>
        </p:txBody>
      </p:sp>
    </p:spTree>
    <p:extLst>
      <p:ext uri="{BB962C8B-B14F-4D97-AF65-F5344CB8AC3E}">
        <p14:creationId xmlns:p14="http://schemas.microsoft.com/office/powerpoint/2010/main" val="208481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D14A3-9841-120A-1C32-C487BA334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03A2AA-1872-BA22-C6E4-6B67F6040100}"/>
              </a:ext>
            </a:extLst>
          </p:cNvPr>
          <p:cNvSpPr/>
          <p:nvPr/>
        </p:nvSpPr>
        <p:spPr>
          <a:xfrm>
            <a:off x="288437" y="1900302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01BEFB-F219-C5BA-0953-799AECCCFAF1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00B1A-3D50-621A-D28F-518ECEDE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C71F9-761F-AD63-B6DA-CBF4AA7BA839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957164E-02E1-9202-13C2-6A3E951FD9B8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9BB7E-9086-3214-CC98-E1C21334E04E}"/>
              </a:ext>
            </a:extLst>
          </p:cNvPr>
          <p:cNvSpPr txBox="1"/>
          <p:nvPr/>
        </p:nvSpPr>
        <p:spPr>
          <a:xfrm>
            <a:off x="2788036" y="144634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Assistent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15E32C-8CBC-2007-2E4E-4F867C549737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837A1C-7C6E-85D1-72C3-60DDDA969CA0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C2F95-09F2-704C-4989-FCD92916C55B}"/>
              </a:ext>
            </a:extLst>
          </p:cNvPr>
          <p:cNvSpPr txBox="1"/>
          <p:nvPr/>
        </p:nvSpPr>
        <p:spPr>
          <a:xfrm>
            <a:off x="607556" y="1900302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Wissensgrundlagen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0A5BA9-D4FF-B5F5-C4AF-2DC16A71745D}"/>
              </a:ext>
            </a:extLst>
          </p:cNvPr>
          <p:cNvGrpSpPr/>
          <p:nvPr/>
        </p:nvGrpSpPr>
        <p:grpSpPr>
          <a:xfrm>
            <a:off x="249381" y="1256748"/>
            <a:ext cx="3381439" cy="447995"/>
            <a:chOff x="5074204" y="5964056"/>
            <a:chExt cx="3381439" cy="4479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0DEEB7A-87F9-F0A7-A745-BC92FDBCA03C}"/>
                </a:ext>
              </a:extLst>
            </p:cNvPr>
            <p:cNvSpPr/>
            <p:nvPr/>
          </p:nvSpPr>
          <p:spPr>
            <a:xfrm>
              <a:off x="5074204" y="5964056"/>
              <a:ext cx="3381439" cy="447995"/>
            </a:xfrm>
            <a:prstGeom prst="wedgeRoundRectCallout">
              <a:avLst>
                <a:gd name="adj1" fmla="val -45697"/>
                <a:gd name="adj2" fmla="val 633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Master-Prompt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CD8514B-4AA9-9C4F-62E1-282E2D22C218}"/>
                </a:ext>
              </a:extLst>
            </p:cNvPr>
            <p:cNvSpPr/>
            <p:nvPr/>
          </p:nvSpPr>
          <p:spPr>
            <a:xfrm>
              <a:off x="5074204" y="5964056"/>
              <a:ext cx="355941" cy="447995"/>
            </a:xfrm>
            <a:prstGeom prst="roundRect">
              <a:avLst>
                <a:gd name="adj" fmla="val 183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A38C53-3143-E19F-002F-440D6B8E6115}"/>
              </a:ext>
            </a:extLst>
          </p:cNvPr>
          <p:cNvSpPr txBox="1"/>
          <p:nvPr/>
        </p:nvSpPr>
        <p:spPr>
          <a:xfrm>
            <a:off x="607556" y="2268610"/>
            <a:ext cx="111569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BERUFST DICH AUF…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1FCF1-B283-4B68-5319-2DA10C060C35}"/>
              </a:ext>
            </a:extLst>
          </p:cNvPr>
          <p:cNvSpPr/>
          <p:nvPr/>
        </p:nvSpPr>
        <p:spPr>
          <a:xfrm>
            <a:off x="288437" y="3415096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35771-A030-455A-630A-1C65FC229214}"/>
              </a:ext>
            </a:extLst>
          </p:cNvPr>
          <p:cNvSpPr txBox="1"/>
          <p:nvPr/>
        </p:nvSpPr>
        <p:spPr>
          <a:xfrm>
            <a:off x="607556" y="3415096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Antwortformat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9F2AC-5DC3-3C76-40B2-BFC75C09C347}"/>
              </a:ext>
            </a:extLst>
          </p:cNvPr>
          <p:cNvSpPr txBox="1"/>
          <p:nvPr/>
        </p:nvSpPr>
        <p:spPr>
          <a:xfrm>
            <a:off x="607556" y="3783404"/>
            <a:ext cx="111569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ANTWORTEST WIE FOLGT…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2094A9-025E-9896-231F-CA6BD9B790CD}"/>
              </a:ext>
            </a:extLst>
          </p:cNvPr>
          <p:cNvSpPr/>
          <p:nvPr/>
        </p:nvSpPr>
        <p:spPr>
          <a:xfrm>
            <a:off x="288437" y="4859598"/>
            <a:ext cx="9205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0A018-0CFB-1EDE-8112-1B7A3247F93D}"/>
              </a:ext>
            </a:extLst>
          </p:cNvPr>
          <p:cNvSpPr txBox="1"/>
          <p:nvPr/>
        </p:nvSpPr>
        <p:spPr>
          <a:xfrm>
            <a:off x="607556" y="4859598"/>
            <a:ext cx="111569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Arbeitsauftrag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2A7B5-C06F-26D2-DC5B-FCAA61440843}"/>
              </a:ext>
            </a:extLst>
          </p:cNvPr>
          <p:cNvSpPr txBox="1"/>
          <p:nvPr/>
        </p:nvSpPr>
        <p:spPr>
          <a:xfrm>
            <a:off x="607556" y="5227906"/>
            <a:ext cx="111569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KANNST…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E21C6D-C888-6FB8-2674-292F49769CE0}"/>
              </a:ext>
            </a:extLst>
          </p:cNvPr>
          <p:cNvSpPr txBox="1"/>
          <p:nvPr/>
        </p:nvSpPr>
        <p:spPr>
          <a:xfrm>
            <a:off x="607556" y="2637106"/>
            <a:ext cx="111569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z.B.</a:t>
            </a:r>
            <a:r>
              <a:rPr lang="en-US" sz="1400" dirty="0"/>
              <a:t>: </a:t>
            </a:r>
            <a:r>
              <a:rPr lang="de-DE" sz="1400" dirty="0"/>
              <a:t>Absolute Priorität hat das hochgeladene Unterrichtsmaterial (Skripte, PDFs, Texte). Falls vorhanden, verwende exakt die im Material genutzten Begriffe. Falls Informationen fehlen sage ausdrücklich: „Das kommt im Unterrichtsmaterial nicht vor“ und stelle maximal 1 gezielte Rückfrage.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9D49F5-8411-8508-B4C2-E75201DD8A98}"/>
              </a:ext>
            </a:extLst>
          </p:cNvPr>
          <p:cNvSpPr txBox="1"/>
          <p:nvPr/>
        </p:nvSpPr>
        <p:spPr>
          <a:xfrm>
            <a:off x="607556" y="4152736"/>
            <a:ext cx="111569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z.B.</a:t>
            </a:r>
            <a:r>
              <a:rPr lang="en-US" sz="1400" dirty="0"/>
              <a:t>: </a:t>
            </a:r>
            <a:r>
              <a:rPr lang="de-DE" sz="1400" dirty="0"/>
              <a:t>Strukturiere jede Antwort als Kurzüberblick in 3–5 Sätzen (Fließtext). Nenne zentrale Aspekte und nutze wichtige Fachbegriffe. Stelle jeweils zwei prüfungsnahe Fragen (auf Wunsch mit kurzen Musterantworten).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4BC84C-2141-64F6-FE2E-F00581E73067}"/>
              </a:ext>
            </a:extLst>
          </p:cNvPr>
          <p:cNvSpPr txBox="1"/>
          <p:nvPr/>
        </p:nvSpPr>
        <p:spPr>
          <a:xfrm>
            <a:off x="607556" y="5591167"/>
            <a:ext cx="1115690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z.B.</a:t>
            </a:r>
            <a:r>
              <a:rPr lang="en-US" sz="1400" dirty="0"/>
              <a:t>: </a:t>
            </a:r>
            <a:r>
              <a:rPr lang="en-US" sz="1400" dirty="0" err="1"/>
              <a:t>Fachbegriffe</a:t>
            </a:r>
            <a:r>
              <a:rPr lang="en-US" sz="1400" dirty="0"/>
              <a:t> </a:t>
            </a:r>
            <a:r>
              <a:rPr lang="en-US" sz="1400" dirty="0" err="1"/>
              <a:t>erklären</a:t>
            </a:r>
            <a:r>
              <a:rPr lang="en-US" sz="1400" dirty="0"/>
              <a:t>, </a:t>
            </a:r>
            <a:r>
              <a:rPr lang="en-US" sz="1400" dirty="0" err="1"/>
              <a:t>Theorien</a:t>
            </a:r>
            <a:r>
              <a:rPr lang="en-US" sz="1400" dirty="0"/>
              <a:t> </a:t>
            </a:r>
            <a:r>
              <a:rPr lang="en-US" sz="1400" dirty="0" err="1"/>
              <a:t>vergleichen</a:t>
            </a:r>
            <a:r>
              <a:rPr lang="en-US" sz="1400" dirty="0"/>
              <a:t>, </a:t>
            </a:r>
            <a:r>
              <a:rPr lang="en-US" sz="1400" dirty="0" err="1"/>
              <a:t>Lernhilfen</a:t>
            </a:r>
            <a:r>
              <a:rPr lang="en-US" sz="1400" dirty="0"/>
              <a:t> und </a:t>
            </a:r>
            <a:r>
              <a:rPr lang="en-US" sz="1400" dirty="0" err="1"/>
              <a:t>Merksätze</a:t>
            </a:r>
            <a:r>
              <a:rPr lang="en-US" sz="1400" dirty="0"/>
              <a:t> </a:t>
            </a:r>
            <a:r>
              <a:rPr lang="en-US" sz="1400" dirty="0" err="1"/>
              <a:t>anbieten</a:t>
            </a:r>
            <a:r>
              <a:rPr lang="en-US" sz="1400" dirty="0"/>
              <a:t>, </a:t>
            </a:r>
            <a:r>
              <a:rPr lang="en-US" sz="1400" dirty="0" err="1"/>
              <a:t>Prüfungsfragen</a:t>
            </a:r>
            <a:r>
              <a:rPr lang="en-US" sz="1400" dirty="0"/>
              <a:t> </a:t>
            </a:r>
            <a:r>
              <a:rPr lang="en-US" sz="1400" dirty="0" err="1"/>
              <a:t>formulieren</a:t>
            </a:r>
            <a:r>
              <a:rPr lang="en-US" sz="1400" dirty="0"/>
              <a:t>, </a:t>
            </a:r>
            <a:r>
              <a:rPr lang="en-US" sz="1400" dirty="0" err="1"/>
              <a:t>übersetzen</a:t>
            </a:r>
            <a:r>
              <a:rPr lang="en-US" sz="1400" dirty="0"/>
              <a:t> und </a:t>
            </a:r>
            <a:r>
              <a:rPr lang="en-US" sz="1400" dirty="0" err="1"/>
              <a:t>vereinfachen</a:t>
            </a:r>
            <a:r>
              <a:rPr lang="en-US" sz="1400" dirty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2326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3BD2825347749B5452FAA508BD03A" ma:contentTypeVersion="10" ma:contentTypeDescription="Create a new document." ma:contentTypeScope="" ma:versionID="c29cdee2fe033fcb78e29af79bcb2718">
  <xsd:schema xmlns:xsd="http://www.w3.org/2001/XMLSchema" xmlns:xs="http://www.w3.org/2001/XMLSchema" xmlns:p="http://schemas.microsoft.com/office/2006/metadata/properties" xmlns:ns2="b60ba5c2-b827-456a-88ac-b87b96067925" xmlns:ns3="7acc387d-2daf-4f57-b371-aa6116c2b8a6" targetNamespace="http://schemas.microsoft.com/office/2006/metadata/properties" ma:root="true" ma:fieldsID="aec66afca955aa6a753e415a4870c202" ns2:_="" ns3:_="">
    <xsd:import namespace="b60ba5c2-b827-456a-88ac-b87b96067925"/>
    <xsd:import namespace="7acc387d-2daf-4f57-b371-aa6116c2b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ba5c2-b827-456a-88ac-b87b9606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c387d-2daf-4f57-b371-aa6116c2b8a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eba6ba-9142-4d1f-8c0a-8271ffc18ce1}" ma:internalName="TaxCatchAll" ma:showField="CatchAllData" ma:web="7acc387d-2daf-4f57-b371-aa6116c2b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cc387d-2daf-4f57-b371-aa6116c2b8a6" xsi:nil="true"/>
    <lcf76f155ced4ddcb4097134ff3c332f xmlns="b60ba5c2-b827-456a-88ac-b87b960679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B74B95-9D93-49D3-B450-73EB68026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41F49-D8A1-41DE-B2DC-8CBB8621F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0ba5c2-b827-456a-88ac-b87b96067925"/>
    <ds:schemaRef ds:uri="7acc387d-2daf-4f57-b371-aa6116c2b8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5BA9D-B069-4441-A2E9-88D773C9C2AB}">
  <ds:schemaRefs>
    <ds:schemaRef ds:uri="http://schemas.microsoft.com/office/2006/metadata/properties"/>
    <ds:schemaRef ds:uri="http://schemas.microsoft.com/office/infopath/2007/PartnerControls"/>
    <ds:schemaRef ds:uri="7acc387d-2daf-4f57-b371-aa6116c2b8a6"/>
    <ds:schemaRef ds:uri="b60ba5c2-b827-456a-88ac-b87b960679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989</Words>
  <Application>Microsoft Office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Aptos</vt:lpstr>
      <vt:lpstr>Arial</vt:lpstr>
      <vt:lpstr>Calibri</vt:lpstr>
      <vt:lpstr>Calibri Light</vt:lpstr>
      <vt:lpstr>Typo Hoop Demo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paddes</dc:creator>
  <cp:lastModifiedBy>paddes</cp:lastModifiedBy>
  <cp:revision>79</cp:revision>
  <dcterms:created xsi:type="dcterms:W3CDTF">2025-10-29T14:27:23Z</dcterms:created>
  <dcterms:modified xsi:type="dcterms:W3CDTF">2026-01-11T20:31:48Z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0x0101004133BD2825347749B5452FAA508BD03A</vt:lpwstr>
  </property>
</Properties>
</file>