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8" r:id="rId6"/>
    <p:sldId id="276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4" r:id="rId19"/>
    <p:sldId id="272" r:id="rId20"/>
    <p:sldId id="275" r:id="rId2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079"/>
    <a:srgbClr val="C95435"/>
    <a:srgbClr val="D4E9C9"/>
    <a:srgbClr val="AED498"/>
    <a:srgbClr val="A9D18E"/>
    <a:srgbClr val="E1EDF7"/>
    <a:srgbClr val="9DC3E6"/>
    <a:srgbClr val="CC5A21"/>
    <a:srgbClr val="FDB89B"/>
    <a:srgbClr val="D98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94566-C568-7DDD-997C-496B848EDB04}" v="24" dt="2025-11-11T13:15:03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82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LER Carmen" userId="S::schca325@365.education.lu::fac4b8b3-6ffb-4067-bfcf-eb9629d39271" providerId="AD" clId="Web-{8BD94566-C568-7DDD-997C-496B848EDB04}"/>
    <pc:docChg chg="modSld">
      <pc:chgData name="SCHOLER Carmen" userId="S::schca325@365.education.lu::fac4b8b3-6ffb-4067-bfcf-eb9629d39271" providerId="AD" clId="Web-{8BD94566-C568-7DDD-997C-496B848EDB04}" dt="2025-11-11T13:14:56.944" v="9" actId="20577"/>
      <pc:docMkLst>
        <pc:docMk/>
      </pc:docMkLst>
      <pc:sldChg chg="modSp">
        <pc:chgData name="SCHOLER Carmen" userId="S::schca325@365.education.lu::fac4b8b3-6ffb-4067-bfcf-eb9629d39271" providerId="AD" clId="Web-{8BD94566-C568-7DDD-997C-496B848EDB04}" dt="2025-11-11T13:08:38.452" v="2" actId="20577"/>
        <pc:sldMkLst>
          <pc:docMk/>
          <pc:sldMk cId="4062067244" sldId="258"/>
        </pc:sldMkLst>
        <pc:spChg chg="mod">
          <ac:chgData name="SCHOLER Carmen" userId="S::schca325@365.education.lu::fac4b8b3-6ffb-4067-bfcf-eb9629d39271" providerId="AD" clId="Web-{8BD94566-C568-7DDD-997C-496B848EDB04}" dt="2025-11-11T13:08:38.452" v="2" actId="20577"/>
          <ac:spMkLst>
            <pc:docMk/>
            <pc:sldMk cId="4062067244" sldId="258"/>
            <ac:spMk id="2" creationId="{BB3A54D0-15E6-4CAD-BF3A-092843F1EEB7}"/>
          </ac:spMkLst>
        </pc:spChg>
      </pc:sldChg>
      <pc:sldChg chg="modSp">
        <pc:chgData name="SCHOLER Carmen" userId="S::schca325@365.education.lu::fac4b8b3-6ffb-4067-bfcf-eb9629d39271" providerId="AD" clId="Web-{8BD94566-C568-7DDD-997C-496B848EDB04}" dt="2025-11-11T13:10:42.752" v="3" actId="20577"/>
        <pc:sldMkLst>
          <pc:docMk/>
          <pc:sldMk cId="2447288243" sldId="264"/>
        </pc:sldMkLst>
        <pc:spChg chg="mod">
          <ac:chgData name="SCHOLER Carmen" userId="S::schca325@365.education.lu::fac4b8b3-6ffb-4067-bfcf-eb9629d39271" providerId="AD" clId="Web-{8BD94566-C568-7DDD-997C-496B848EDB04}" dt="2025-11-11T13:10:42.752" v="3" actId="20577"/>
          <ac:spMkLst>
            <pc:docMk/>
            <pc:sldMk cId="2447288243" sldId="264"/>
            <ac:spMk id="9" creationId="{80226D05-095C-4438-BEDF-7489F6221DD1}"/>
          </ac:spMkLst>
        </pc:spChg>
      </pc:sldChg>
      <pc:sldChg chg="modSp">
        <pc:chgData name="SCHOLER Carmen" userId="S::schca325@365.education.lu::fac4b8b3-6ffb-4067-bfcf-eb9629d39271" providerId="AD" clId="Web-{8BD94566-C568-7DDD-997C-496B848EDB04}" dt="2025-11-11T13:11:09.768" v="6" actId="20577"/>
        <pc:sldMkLst>
          <pc:docMk/>
          <pc:sldMk cId="3034963827" sldId="265"/>
        </pc:sldMkLst>
        <pc:spChg chg="mod">
          <ac:chgData name="SCHOLER Carmen" userId="S::schca325@365.education.lu::fac4b8b3-6ffb-4067-bfcf-eb9629d39271" providerId="AD" clId="Web-{8BD94566-C568-7DDD-997C-496B848EDB04}" dt="2025-11-11T13:11:09.768" v="6" actId="20577"/>
          <ac:spMkLst>
            <pc:docMk/>
            <pc:sldMk cId="3034963827" sldId="265"/>
            <ac:spMk id="38" creationId="{CC31DAD2-6AC2-4CD9-83DD-C180B0399974}"/>
          </ac:spMkLst>
        </pc:spChg>
      </pc:sldChg>
      <pc:sldChg chg="modSp">
        <pc:chgData name="SCHOLER Carmen" userId="S::schca325@365.education.lu::fac4b8b3-6ffb-4067-bfcf-eb9629d39271" providerId="AD" clId="Web-{8BD94566-C568-7DDD-997C-496B848EDB04}" dt="2025-11-11T13:14:56.944" v="9" actId="20577"/>
        <pc:sldMkLst>
          <pc:docMk/>
          <pc:sldMk cId="166960110" sldId="267"/>
        </pc:sldMkLst>
        <pc:spChg chg="mod">
          <ac:chgData name="SCHOLER Carmen" userId="S::schca325@365.education.lu::fac4b8b3-6ffb-4067-bfcf-eb9629d39271" providerId="AD" clId="Web-{8BD94566-C568-7DDD-997C-496B848EDB04}" dt="2025-11-11T13:14:56.944" v="9" actId="20577"/>
          <ac:spMkLst>
            <pc:docMk/>
            <pc:sldMk cId="166960110" sldId="267"/>
            <ac:spMk id="7" creationId="{D61D83FC-F5EB-4DD8-B1AF-927918C4398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8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0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5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E068-D781-4E77-9D4D-05115A1E70E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6E91-6771-4150-B565-E049FEFCA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-kompass.l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9638BB09-7DCB-4E35-8645-92D1375FAE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8D354E05-E903-4C51-9AA7-6411BF12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5" y="444410"/>
            <a:ext cx="5451428" cy="2250975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0996D155-0390-4E67-A861-51B00920E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16" y="444411"/>
            <a:ext cx="5478248" cy="2259431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E330C416-7C6F-43C3-B8E2-4E768A0A6706}"/>
              </a:ext>
            </a:extLst>
          </p:cNvPr>
          <p:cNvSpPr/>
          <p:nvPr/>
        </p:nvSpPr>
        <p:spPr>
          <a:xfrm>
            <a:off x="2307054" y="2075716"/>
            <a:ext cx="399309" cy="37627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389213D4-D3B8-4839-823B-7AAA4959E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018" y="367077"/>
            <a:ext cx="1225973" cy="170863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39C1BD9-A319-4917-A369-6D1E77BCAAC0}"/>
              </a:ext>
            </a:extLst>
          </p:cNvPr>
          <p:cNvGrpSpPr/>
          <p:nvPr/>
        </p:nvGrpSpPr>
        <p:grpSpPr>
          <a:xfrm>
            <a:off x="166889" y="2558070"/>
            <a:ext cx="7166265" cy="475387"/>
            <a:chOff x="166889" y="2558070"/>
            <a:chExt cx="7166265" cy="475387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2AD0DCE4-2437-40DC-8FB1-3E0CD16214D2}"/>
                </a:ext>
              </a:extLst>
            </p:cNvPr>
            <p:cNvSpPr/>
            <p:nvPr/>
          </p:nvSpPr>
          <p:spPr>
            <a:xfrm rot="5400000">
              <a:off x="3524048" y="-771788"/>
              <a:ext cx="439989" cy="7154308"/>
            </a:xfrm>
            <a:prstGeom prst="roundRect">
              <a:avLst>
                <a:gd name="adj" fmla="val 50000"/>
              </a:avLst>
            </a:prstGeom>
            <a:solidFill>
              <a:srgbClr val="CC5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1278BA5-8C72-4D35-B670-B98BCD3C44F4}"/>
                </a:ext>
              </a:extLst>
            </p:cNvPr>
            <p:cNvSpPr/>
            <p:nvPr/>
          </p:nvSpPr>
          <p:spPr>
            <a:xfrm>
              <a:off x="6899593" y="2585373"/>
              <a:ext cx="433561" cy="439989"/>
            </a:xfrm>
            <a:prstGeom prst="ellipse">
              <a:avLst/>
            </a:prstGeom>
            <a:solidFill>
              <a:srgbClr val="F98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035984A-8751-4719-9D97-AE16D772FD88}"/>
                </a:ext>
              </a:extLst>
            </p:cNvPr>
            <p:cNvSpPr txBox="1"/>
            <p:nvPr/>
          </p:nvSpPr>
          <p:spPr>
            <a:xfrm>
              <a:off x="412652" y="2558070"/>
              <a:ext cx="6290528" cy="475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89" b="1" kern="1300" spc="71" dirty="0" err="1">
                  <a:solidFill>
                    <a:schemeClr val="bg1"/>
                  </a:solidFill>
                  <a:latin typeface="Typo Hoop Demo" panose="02000500000000000000" pitchFamily="2" charset="0"/>
                </a:rPr>
                <a:t>lmrl</a:t>
              </a:r>
              <a:r>
                <a:rPr lang="en-US" sz="2489" b="1" kern="1300" spc="71" dirty="0">
                  <a:solidFill>
                    <a:schemeClr val="bg1"/>
                  </a:solidFill>
                  <a:latin typeface="Typo Hoop Demo" panose="02000500000000000000" pitchFamily="2" charset="0"/>
                </a:rPr>
                <a:t> </a:t>
              </a:r>
              <a:r>
                <a:rPr lang="en-US" sz="2489" b="1" kern="1300" spc="71" dirty="0" err="1">
                  <a:solidFill>
                    <a:schemeClr val="bg1"/>
                  </a:solidFill>
                  <a:latin typeface="Typo Hoop Demo" panose="02000500000000000000" pitchFamily="2" charset="0"/>
                </a:rPr>
                <a:t>projet</a:t>
              </a:r>
              <a:r>
                <a:rPr lang="en-US" sz="2489" b="1" kern="1300" spc="71" dirty="0">
                  <a:solidFill>
                    <a:schemeClr val="bg1"/>
                  </a:solidFill>
                  <a:latin typeface="Typo Hoop Demo" panose="02000500000000000000" pitchFamily="2" charset="0"/>
                </a:rPr>
                <a:t> </a:t>
              </a:r>
              <a:r>
                <a:rPr lang="en-US" sz="2489" b="1" kern="1300" spc="71" dirty="0" err="1">
                  <a:solidFill>
                    <a:schemeClr val="bg1"/>
                  </a:solidFill>
                  <a:latin typeface="Typo Hoop Demo" panose="02000500000000000000" pitchFamily="2" charset="0"/>
                </a:rPr>
                <a:t>d’établissement</a:t>
              </a:r>
              <a:endParaRPr lang="en-US" sz="2489" b="1" kern="1300" spc="71" dirty="0">
                <a:solidFill>
                  <a:schemeClr val="bg1"/>
                </a:solidFill>
                <a:latin typeface="Typo Hoop Demo" panose="02000500000000000000" pitchFamily="2" charset="0"/>
              </a:endParaRPr>
            </a:p>
          </p:txBody>
        </p:sp>
      </p:grpSp>
      <p:grpSp>
        <p:nvGrpSpPr>
          <p:cNvPr id="110" name="Google Shape;667;p36">
            <a:extLst>
              <a:ext uri="{FF2B5EF4-FFF2-40B4-BE49-F238E27FC236}">
                <a16:creationId xmlns:a16="http://schemas.microsoft.com/office/drawing/2014/main" id="{114682ED-2B37-4089-8D33-502790BAEC7C}"/>
              </a:ext>
            </a:extLst>
          </p:cNvPr>
          <p:cNvGrpSpPr/>
          <p:nvPr/>
        </p:nvGrpSpPr>
        <p:grpSpPr>
          <a:xfrm>
            <a:off x="5766167" y="2215324"/>
            <a:ext cx="714880" cy="1160878"/>
            <a:chOff x="1654675" y="1997765"/>
            <a:chExt cx="445587" cy="704551"/>
          </a:xfrm>
        </p:grpSpPr>
        <p:sp>
          <p:nvSpPr>
            <p:cNvPr id="111" name="Google Shape;668;p36">
              <a:extLst>
                <a:ext uri="{FF2B5EF4-FFF2-40B4-BE49-F238E27FC236}">
                  <a16:creationId xmlns:a16="http://schemas.microsoft.com/office/drawing/2014/main" id="{6A8B31CC-8925-4647-9DAF-BE4C38B1BD32}"/>
                </a:ext>
              </a:extLst>
            </p:cNvPr>
            <p:cNvSpPr/>
            <p:nvPr/>
          </p:nvSpPr>
          <p:spPr>
            <a:xfrm>
              <a:off x="1655926" y="1998979"/>
              <a:ext cx="440657" cy="703336"/>
            </a:xfrm>
            <a:custGeom>
              <a:avLst/>
              <a:gdLst/>
              <a:ahLst/>
              <a:cxnLst/>
              <a:rect l="l" t="t" r="r" b="b"/>
              <a:pathLst>
                <a:path w="11976" h="19115" extrusionOk="0">
                  <a:moveTo>
                    <a:pt x="0" y="1"/>
                  </a:moveTo>
                  <a:lnTo>
                    <a:pt x="0" y="17113"/>
                  </a:lnTo>
                  <a:lnTo>
                    <a:pt x="2002" y="17113"/>
                  </a:lnTo>
                  <a:lnTo>
                    <a:pt x="2002" y="16112"/>
                  </a:lnTo>
                  <a:lnTo>
                    <a:pt x="3002" y="16112"/>
                  </a:lnTo>
                  <a:lnTo>
                    <a:pt x="3002" y="15112"/>
                  </a:lnTo>
                  <a:lnTo>
                    <a:pt x="4003" y="15112"/>
                  </a:lnTo>
                  <a:lnTo>
                    <a:pt x="4003" y="14111"/>
                  </a:lnTo>
                  <a:lnTo>
                    <a:pt x="4971" y="14111"/>
                  </a:lnTo>
                  <a:lnTo>
                    <a:pt x="4971" y="16112"/>
                  </a:lnTo>
                  <a:lnTo>
                    <a:pt x="5971" y="16112"/>
                  </a:lnTo>
                  <a:lnTo>
                    <a:pt x="5971" y="18114"/>
                  </a:lnTo>
                  <a:lnTo>
                    <a:pt x="6972" y="18114"/>
                  </a:lnTo>
                  <a:lnTo>
                    <a:pt x="6972" y="19115"/>
                  </a:lnTo>
                  <a:lnTo>
                    <a:pt x="8973" y="19115"/>
                  </a:lnTo>
                  <a:lnTo>
                    <a:pt x="8973" y="18114"/>
                  </a:lnTo>
                  <a:lnTo>
                    <a:pt x="9974" y="18114"/>
                  </a:lnTo>
                  <a:lnTo>
                    <a:pt x="9974" y="16112"/>
                  </a:lnTo>
                  <a:lnTo>
                    <a:pt x="8973" y="16112"/>
                  </a:lnTo>
                  <a:lnTo>
                    <a:pt x="8973" y="14111"/>
                  </a:lnTo>
                  <a:lnTo>
                    <a:pt x="7973" y="14111"/>
                  </a:lnTo>
                  <a:lnTo>
                    <a:pt x="7973" y="13110"/>
                  </a:lnTo>
                  <a:lnTo>
                    <a:pt x="11976" y="13110"/>
                  </a:lnTo>
                  <a:lnTo>
                    <a:pt x="11976" y="12110"/>
                  </a:lnTo>
                  <a:lnTo>
                    <a:pt x="11976" y="11109"/>
                  </a:lnTo>
                  <a:lnTo>
                    <a:pt x="11042" y="11109"/>
                  </a:lnTo>
                  <a:lnTo>
                    <a:pt x="11042" y="11042"/>
                  </a:lnTo>
                  <a:lnTo>
                    <a:pt x="11042" y="10008"/>
                  </a:lnTo>
                  <a:lnTo>
                    <a:pt x="10041" y="10008"/>
                  </a:lnTo>
                  <a:lnTo>
                    <a:pt x="10041" y="9007"/>
                  </a:lnTo>
                  <a:lnTo>
                    <a:pt x="9040" y="9007"/>
                  </a:lnTo>
                  <a:lnTo>
                    <a:pt x="9040" y="8007"/>
                  </a:lnTo>
                  <a:lnTo>
                    <a:pt x="8039" y="8007"/>
                  </a:lnTo>
                  <a:lnTo>
                    <a:pt x="8039" y="7006"/>
                  </a:lnTo>
                  <a:lnTo>
                    <a:pt x="7039" y="7006"/>
                  </a:lnTo>
                  <a:lnTo>
                    <a:pt x="7039" y="6005"/>
                  </a:lnTo>
                  <a:lnTo>
                    <a:pt x="6038" y="6005"/>
                  </a:lnTo>
                  <a:lnTo>
                    <a:pt x="6038" y="5005"/>
                  </a:lnTo>
                  <a:lnTo>
                    <a:pt x="5037" y="5005"/>
                  </a:lnTo>
                  <a:lnTo>
                    <a:pt x="5037" y="4004"/>
                  </a:lnTo>
                  <a:lnTo>
                    <a:pt x="4037" y="4004"/>
                  </a:lnTo>
                  <a:lnTo>
                    <a:pt x="4037" y="3003"/>
                  </a:lnTo>
                  <a:lnTo>
                    <a:pt x="3036" y="3003"/>
                  </a:lnTo>
                  <a:lnTo>
                    <a:pt x="3036" y="2002"/>
                  </a:lnTo>
                  <a:lnTo>
                    <a:pt x="2035" y="2002"/>
                  </a:lnTo>
                  <a:lnTo>
                    <a:pt x="2035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9;p36">
              <a:extLst>
                <a:ext uri="{FF2B5EF4-FFF2-40B4-BE49-F238E27FC236}">
                  <a16:creationId xmlns:a16="http://schemas.microsoft.com/office/drawing/2014/main" id="{69588EDF-2ECA-4508-8C7F-B75D49E38660}"/>
                </a:ext>
              </a:extLst>
            </p:cNvPr>
            <p:cNvSpPr/>
            <p:nvPr/>
          </p:nvSpPr>
          <p:spPr>
            <a:xfrm>
              <a:off x="1654675" y="1997765"/>
              <a:ext cx="36869" cy="628459"/>
            </a:xfrm>
            <a:custGeom>
              <a:avLst/>
              <a:gdLst/>
              <a:ahLst/>
              <a:cxnLst/>
              <a:rect l="l" t="t" r="r" b="b"/>
              <a:pathLst>
                <a:path w="1002" h="17080" extrusionOk="0">
                  <a:moveTo>
                    <a:pt x="1" y="1"/>
                  </a:moveTo>
                  <a:lnTo>
                    <a:pt x="1" y="17079"/>
                  </a:lnTo>
                  <a:lnTo>
                    <a:pt x="1002" y="17079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0;p36">
              <a:extLst>
                <a:ext uri="{FF2B5EF4-FFF2-40B4-BE49-F238E27FC236}">
                  <a16:creationId xmlns:a16="http://schemas.microsoft.com/office/drawing/2014/main" id="{CFB00982-E093-4CCF-9D3E-BC6ED051137B}"/>
                </a:ext>
              </a:extLst>
            </p:cNvPr>
            <p:cNvSpPr/>
            <p:nvPr/>
          </p:nvSpPr>
          <p:spPr>
            <a:xfrm>
              <a:off x="1692758" y="2034597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1;p36">
              <a:extLst>
                <a:ext uri="{FF2B5EF4-FFF2-40B4-BE49-F238E27FC236}">
                  <a16:creationId xmlns:a16="http://schemas.microsoft.com/office/drawing/2014/main" id="{55B6119B-0366-415A-96E3-5313EB26EDB6}"/>
                </a:ext>
              </a:extLst>
            </p:cNvPr>
            <p:cNvSpPr/>
            <p:nvPr/>
          </p:nvSpPr>
          <p:spPr>
            <a:xfrm>
              <a:off x="1729553" y="2072643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2;p36">
              <a:extLst>
                <a:ext uri="{FF2B5EF4-FFF2-40B4-BE49-F238E27FC236}">
                  <a16:creationId xmlns:a16="http://schemas.microsoft.com/office/drawing/2014/main" id="{7F6296A3-25B3-45C2-8A05-21E37F5AE5B5}"/>
                </a:ext>
              </a:extLst>
            </p:cNvPr>
            <p:cNvSpPr/>
            <p:nvPr/>
          </p:nvSpPr>
          <p:spPr>
            <a:xfrm>
              <a:off x="1765170" y="2109474"/>
              <a:ext cx="36832" cy="3683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3;p36">
              <a:extLst>
                <a:ext uri="{FF2B5EF4-FFF2-40B4-BE49-F238E27FC236}">
                  <a16:creationId xmlns:a16="http://schemas.microsoft.com/office/drawing/2014/main" id="{C114A0F2-2E1B-4644-B93B-25F5152CE784}"/>
                </a:ext>
              </a:extLst>
            </p:cNvPr>
            <p:cNvSpPr/>
            <p:nvPr/>
          </p:nvSpPr>
          <p:spPr>
            <a:xfrm>
              <a:off x="1803216" y="2146269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4;p36">
              <a:extLst>
                <a:ext uri="{FF2B5EF4-FFF2-40B4-BE49-F238E27FC236}">
                  <a16:creationId xmlns:a16="http://schemas.microsoft.com/office/drawing/2014/main" id="{901AB431-D83D-4D50-A8F9-3DD877CE2AF5}"/>
                </a:ext>
              </a:extLst>
            </p:cNvPr>
            <p:cNvSpPr/>
            <p:nvPr/>
          </p:nvSpPr>
          <p:spPr>
            <a:xfrm>
              <a:off x="1841262" y="2183101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5;p36">
              <a:extLst>
                <a:ext uri="{FF2B5EF4-FFF2-40B4-BE49-F238E27FC236}">
                  <a16:creationId xmlns:a16="http://schemas.microsoft.com/office/drawing/2014/main" id="{D92E5D72-C83E-40ED-88AE-57FA71A9AD64}"/>
                </a:ext>
              </a:extLst>
            </p:cNvPr>
            <p:cNvSpPr/>
            <p:nvPr/>
          </p:nvSpPr>
          <p:spPr>
            <a:xfrm>
              <a:off x="1878057" y="221993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76;p36">
              <a:extLst>
                <a:ext uri="{FF2B5EF4-FFF2-40B4-BE49-F238E27FC236}">
                  <a16:creationId xmlns:a16="http://schemas.microsoft.com/office/drawing/2014/main" id="{6035813D-B1BB-4E4E-BD9B-D61852C7FCA6}"/>
                </a:ext>
              </a:extLst>
            </p:cNvPr>
            <p:cNvSpPr/>
            <p:nvPr/>
          </p:nvSpPr>
          <p:spPr>
            <a:xfrm>
              <a:off x="1914889" y="2256728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1001" y="1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77;p36">
              <a:extLst>
                <a:ext uri="{FF2B5EF4-FFF2-40B4-BE49-F238E27FC236}">
                  <a16:creationId xmlns:a16="http://schemas.microsoft.com/office/drawing/2014/main" id="{101B9063-D61E-4564-AC47-45638E318C31}"/>
                </a:ext>
              </a:extLst>
            </p:cNvPr>
            <p:cNvSpPr/>
            <p:nvPr/>
          </p:nvSpPr>
          <p:spPr>
            <a:xfrm>
              <a:off x="1951721" y="2293559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78;p36">
              <a:extLst>
                <a:ext uri="{FF2B5EF4-FFF2-40B4-BE49-F238E27FC236}">
                  <a16:creationId xmlns:a16="http://schemas.microsoft.com/office/drawing/2014/main" id="{BEC1649C-C27D-48FC-BF2E-5B52AAB29E72}"/>
                </a:ext>
              </a:extLst>
            </p:cNvPr>
            <p:cNvSpPr/>
            <p:nvPr/>
          </p:nvSpPr>
          <p:spPr>
            <a:xfrm>
              <a:off x="1988553" y="2330391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79;p36">
              <a:extLst>
                <a:ext uri="{FF2B5EF4-FFF2-40B4-BE49-F238E27FC236}">
                  <a16:creationId xmlns:a16="http://schemas.microsoft.com/office/drawing/2014/main" id="{77D4F878-BD54-4F57-8EA4-AB36FD0087BB}"/>
                </a:ext>
              </a:extLst>
            </p:cNvPr>
            <p:cNvSpPr/>
            <p:nvPr/>
          </p:nvSpPr>
          <p:spPr>
            <a:xfrm>
              <a:off x="2025348" y="2367223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2" y="100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80;p36">
              <a:extLst>
                <a:ext uri="{FF2B5EF4-FFF2-40B4-BE49-F238E27FC236}">
                  <a16:creationId xmlns:a16="http://schemas.microsoft.com/office/drawing/2014/main" id="{8CD2817F-3E6D-4A44-A1D6-4407810F27A7}"/>
                </a:ext>
              </a:extLst>
            </p:cNvPr>
            <p:cNvSpPr/>
            <p:nvPr/>
          </p:nvSpPr>
          <p:spPr>
            <a:xfrm>
              <a:off x="2062179" y="240526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81;p36">
              <a:extLst>
                <a:ext uri="{FF2B5EF4-FFF2-40B4-BE49-F238E27FC236}">
                  <a16:creationId xmlns:a16="http://schemas.microsoft.com/office/drawing/2014/main" id="{067AD8BE-9F89-444E-AA5E-937D277FBA94}"/>
                </a:ext>
              </a:extLst>
            </p:cNvPr>
            <p:cNvSpPr/>
            <p:nvPr/>
          </p:nvSpPr>
          <p:spPr>
            <a:xfrm>
              <a:off x="1914889" y="2442064"/>
              <a:ext cx="185373" cy="36869"/>
            </a:xfrm>
            <a:custGeom>
              <a:avLst/>
              <a:gdLst/>
              <a:ahLst/>
              <a:cxnLst/>
              <a:rect l="l" t="t" r="r" b="b"/>
              <a:pathLst>
                <a:path w="5038" h="1002" extrusionOk="0">
                  <a:moveTo>
                    <a:pt x="1" y="1"/>
                  </a:moveTo>
                  <a:lnTo>
                    <a:pt x="1" y="1002"/>
                  </a:lnTo>
                  <a:lnTo>
                    <a:pt x="5038" y="1002"/>
                  </a:lnTo>
                  <a:lnTo>
                    <a:pt x="5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82;p36">
              <a:extLst>
                <a:ext uri="{FF2B5EF4-FFF2-40B4-BE49-F238E27FC236}">
                  <a16:creationId xmlns:a16="http://schemas.microsoft.com/office/drawing/2014/main" id="{213195B5-A522-4597-9C0E-7F1172205740}"/>
                </a:ext>
              </a:extLst>
            </p:cNvPr>
            <p:cNvSpPr/>
            <p:nvPr/>
          </p:nvSpPr>
          <p:spPr>
            <a:xfrm>
              <a:off x="1914889" y="2478895"/>
              <a:ext cx="36869" cy="36869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1" y="1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83;p36">
              <a:extLst>
                <a:ext uri="{FF2B5EF4-FFF2-40B4-BE49-F238E27FC236}">
                  <a16:creationId xmlns:a16="http://schemas.microsoft.com/office/drawing/2014/main" id="{2BCD5276-CA23-4E5A-99DB-A2C5544040E5}"/>
                </a:ext>
              </a:extLst>
            </p:cNvPr>
            <p:cNvSpPr/>
            <p:nvPr/>
          </p:nvSpPr>
          <p:spPr>
            <a:xfrm>
              <a:off x="1803216" y="2478895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4;p36">
              <a:extLst>
                <a:ext uri="{FF2B5EF4-FFF2-40B4-BE49-F238E27FC236}">
                  <a16:creationId xmlns:a16="http://schemas.microsoft.com/office/drawing/2014/main" id="{B313BFA3-44D2-40BC-8155-348487E11E18}"/>
                </a:ext>
              </a:extLst>
            </p:cNvPr>
            <p:cNvSpPr/>
            <p:nvPr/>
          </p:nvSpPr>
          <p:spPr>
            <a:xfrm>
              <a:off x="1841262" y="2515727"/>
              <a:ext cx="36832" cy="73664"/>
            </a:xfrm>
            <a:custGeom>
              <a:avLst/>
              <a:gdLst/>
              <a:ahLst/>
              <a:cxnLst/>
              <a:rect l="l" t="t" r="r" b="b"/>
              <a:pathLst>
                <a:path w="1001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5;p36">
              <a:extLst>
                <a:ext uri="{FF2B5EF4-FFF2-40B4-BE49-F238E27FC236}">
                  <a16:creationId xmlns:a16="http://schemas.microsoft.com/office/drawing/2014/main" id="{F2C90CD4-5A8E-42A5-A965-93160E9F38A5}"/>
                </a:ext>
              </a:extLst>
            </p:cNvPr>
            <p:cNvSpPr/>
            <p:nvPr/>
          </p:nvSpPr>
          <p:spPr>
            <a:xfrm>
              <a:off x="1878057" y="2589354"/>
              <a:ext cx="36869" cy="73700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1" y="1"/>
                  </a:moveTo>
                  <a:lnTo>
                    <a:pt x="1" y="2002"/>
                  </a:lnTo>
                  <a:lnTo>
                    <a:pt x="1002" y="2002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6;p36">
              <a:extLst>
                <a:ext uri="{FF2B5EF4-FFF2-40B4-BE49-F238E27FC236}">
                  <a16:creationId xmlns:a16="http://schemas.microsoft.com/office/drawing/2014/main" id="{53EA8FD8-9275-4ADA-90EB-24C9FA0BD66E}"/>
                </a:ext>
              </a:extLst>
            </p:cNvPr>
            <p:cNvSpPr/>
            <p:nvPr/>
          </p:nvSpPr>
          <p:spPr>
            <a:xfrm>
              <a:off x="1914889" y="2663017"/>
              <a:ext cx="73700" cy="36832"/>
            </a:xfrm>
            <a:custGeom>
              <a:avLst/>
              <a:gdLst/>
              <a:ahLst/>
              <a:cxnLst/>
              <a:rect l="l" t="t" r="r" b="b"/>
              <a:pathLst>
                <a:path w="2003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2002" y="1001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7;p36">
              <a:extLst>
                <a:ext uri="{FF2B5EF4-FFF2-40B4-BE49-F238E27FC236}">
                  <a16:creationId xmlns:a16="http://schemas.microsoft.com/office/drawing/2014/main" id="{1E5F792D-DD41-4BD7-8477-77CC57C9400F}"/>
                </a:ext>
              </a:extLst>
            </p:cNvPr>
            <p:cNvSpPr/>
            <p:nvPr/>
          </p:nvSpPr>
          <p:spPr>
            <a:xfrm>
              <a:off x="1951721" y="2515727"/>
              <a:ext cx="36869" cy="73664"/>
            </a:xfrm>
            <a:custGeom>
              <a:avLst/>
              <a:gdLst/>
              <a:ahLst/>
              <a:cxnLst/>
              <a:rect l="l" t="t" r="r" b="b"/>
              <a:pathLst>
                <a:path w="1002" h="2002" extrusionOk="0">
                  <a:moveTo>
                    <a:pt x="0" y="0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8;p36">
              <a:extLst>
                <a:ext uri="{FF2B5EF4-FFF2-40B4-BE49-F238E27FC236}">
                  <a16:creationId xmlns:a16="http://schemas.microsoft.com/office/drawing/2014/main" id="{FBF571A2-B50D-4875-A5F5-A4C10176EF6C}"/>
                </a:ext>
              </a:extLst>
            </p:cNvPr>
            <p:cNvSpPr/>
            <p:nvPr/>
          </p:nvSpPr>
          <p:spPr>
            <a:xfrm>
              <a:off x="1988553" y="2589354"/>
              <a:ext cx="36832" cy="73700"/>
            </a:xfrm>
            <a:custGeom>
              <a:avLst/>
              <a:gdLst/>
              <a:ahLst/>
              <a:cxnLst/>
              <a:rect l="l" t="t" r="r" b="b"/>
              <a:pathLst>
                <a:path w="1001" h="2003" extrusionOk="0">
                  <a:moveTo>
                    <a:pt x="0" y="1"/>
                  </a:moveTo>
                  <a:lnTo>
                    <a:pt x="0" y="2002"/>
                  </a:lnTo>
                  <a:lnTo>
                    <a:pt x="1001" y="2002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9;p36">
              <a:extLst>
                <a:ext uri="{FF2B5EF4-FFF2-40B4-BE49-F238E27FC236}">
                  <a16:creationId xmlns:a16="http://schemas.microsoft.com/office/drawing/2014/main" id="{D662BEFA-102B-42B0-AFC8-42855AC7375C}"/>
                </a:ext>
              </a:extLst>
            </p:cNvPr>
            <p:cNvSpPr/>
            <p:nvPr/>
          </p:nvSpPr>
          <p:spPr>
            <a:xfrm>
              <a:off x="1765170" y="2515727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0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90;p36">
              <a:extLst>
                <a:ext uri="{FF2B5EF4-FFF2-40B4-BE49-F238E27FC236}">
                  <a16:creationId xmlns:a16="http://schemas.microsoft.com/office/drawing/2014/main" id="{5A2D6578-6FFB-404A-9CF9-36207E716756}"/>
                </a:ext>
              </a:extLst>
            </p:cNvPr>
            <p:cNvSpPr/>
            <p:nvPr/>
          </p:nvSpPr>
          <p:spPr>
            <a:xfrm>
              <a:off x="1729553" y="2552559"/>
              <a:ext cx="36869" cy="36832"/>
            </a:xfrm>
            <a:custGeom>
              <a:avLst/>
              <a:gdLst/>
              <a:ahLst/>
              <a:cxnLst/>
              <a:rect l="l" t="t" r="r" b="b"/>
              <a:pathLst>
                <a:path w="1002" h="1001" extrusionOk="0">
                  <a:moveTo>
                    <a:pt x="1" y="0"/>
                  </a:moveTo>
                  <a:lnTo>
                    <a:pt x="1" y="1001"/>
                  </a:lnTo>
                  <a:lnTo>
                    <a:pt x="1001" y="1001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91;p36">
              <a:extLst>
                <a:ext uri="{FF2B5EF4-FFF2-40B4-BE49-F238E27FC236}">
                  <a16:creationId xmlns:a16="http://schemas.microsoft.com/office/drawing/2014/main" id="{AC8840B1-CD25-4328-95F3-6B9BF8CC4D9C}"/>
                </a:ext>
              </a:extLst>
            </p:cNvPr>
            <p:cNvSpPr/>
            <p:nvPr/>
          </p:nvSpPr>
          <p:spPr>
            <a:xfrm>
              <a:off x="1692758" y="2589354"/>
              <a:ext cx="36832" cy="36869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0" y="1"/>
                  </a:moveTo>
                  <a:lnTo>
                    <a:pt x="0" y="1001"/>
                  </a:lnTo>
                  <a:lnTo>
                    <a:pt x="1001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7E9EBE-8337-4F8E-8B85-6A1AF4E84DCA}"/>
              </a:ext>
            </a:extLst>
          </p:cNvPr>
          <p:cNvSpPr txBox="1"/>
          <p:nvPr/>
        </p:nvSpPr>
        <p:spPr>
          <a:xfrm>
            <a:off x="586690" y="3593326"/>
            <a:ext cx="49911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ypo Hoop Demo" panose="02000500000000000000" pitchFamily="2" charset="0"/>
              </a:rPr>
              <a:t>Ki &amp; </a:t>
            </a:r>
            <a:r>
              <a:rPr lang="en-US" sz="3200" b="1" dirty="0" err="1">
                <a:latin typeface="Typo Hoop Demo" panose="02000500000000000000" pitchFamily="2" charset="0"/>
              </a:rPr>
              <a:t>kuch</a:t>
            </a:r>
            <a:endParaRPr lang="en-US" sz="3200" b="1" dirty="0">
              <a:latin typeface="Typo Hoop Demo" panose="02000500000000000000" pitchFamily="2" charset="0"/>
            </a:endParaRPr>
          </a:p>
          <a:p>
            <a:r>
              <a:rPr lang="en-US" sz="3200" b="1" dirty="0" err="1">
                <a:latin typeface="Typo Hoop Demo" panose="02000500000000000000" pitchFamily="2" charset="0"/>
              </a:rPr>
              <a:t>Formatioun</a:t>
            </a:r>
            <a:endParaRPr lang="en-US" sz="3200" b="1" dirty="0">
              <a:latin typeface="Typo Hoop Demo" panose="02000500000000000000" pitchFamily="2" charset="0"/>
            </a:endParaRPr>
          </a:p>
          <a:p>
            <a:endParaRPr lang="en-US" sz="5400" b="1" dirty="0">
              <a:latin typeface="Typo Hoop Demo" panose="02000500000000000000" pitchFamily="2" charset="0"/>
            </a:endParaRPr>
          </a:p>
          <a:p>
            <a:r>
              <a:rPr lang="en-US" sz="5400" b="1" dirty="0">
                <a:latin typeface="Typo Hoop Demo" panose="02000500000000000000" pitchFamily="2" charset="0"/>
              </a:rPr>
              <a:t>Ki-</a:t>
            </a:r>
            <a:r>
              <a:rPr lang="en-US" sz="5400" b="1" dirty="0" err="1">
                <a:latin typeface="Typo Hoop Demo" panose="02000500000000000000" pitchFamily="2" charset="0"/>
              </a:rPr>
              <a:t>kompass</a:t>
            </a:r>
            <a:endParaRPr lang="en-US" sz="5400" b="1" dirty="0">
              <a:latin typeface="Typo Hoop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37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Bahnschrift" panose="020B0502040204020203" pitchFamily="34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Bahnschrift" panose="020B0502040204020203" pitchFamily="34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F7ADC0-6E9D-46E5-A460-CE5FE6F0CB6C}"/>
              </a:ext>
            </a:extLst>
          </p:cNvPr>
          <p:cNvGrpSpPr/>
          <p:nvPr/>
        </p:nvGrpSpPr>
        <p:grpSpPr>
          <a:xfrm>
            <a:off x="1019046" y="2267203"/>
            <a:ext cx="5432681" cy="336182"/>
            <a:chOff x="418242" y="2700607"/>
            <a:chExt cx="3908874" cy="2456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4BB8F35-F4D6-4E6D-B426-F87A2959D445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4A6DB1-3BF6-4364-90B2-E4BA3948DB86}"/>
                </a:ext>
              </a:extLst>
            </p:cNvPr>
            <p:cNvSpPr txBox="1"/>
            <p:nvPr/>
          </p:nvSpPr>
          <p:spPr>
            <a:xfrm>
              <a:off x="727941" y="2700607"/>
              <a:ext cx="304610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Allgemeine </a:t>
              </a:r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Grundsätze</a:t>
              </a:r>
              <a:endParaRPr lang="en-US" sz="14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C980E7-0A25-4C4F-AFD8-A2AC5B76AE5D}"/>
                </a:ext>
              </a:extLst>
            </p:cNvPr>
            <p:cNvSpPr/>
            <p:nvPr/>
          </p:nvSpPr>
          <p:spPr>
            <a:xfrm>
              <a:off x="425460" y="2706775"/>
              <a:ext cx="295262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1D83FC-F5EB-4DD8-B1AF-927918C43980}"/>
              </a:ext>
            </a:extLst>
          </p:cNvPr>
          <p:cNvSpPr txBox="1"/>
          <p:nvPr/>
        </p:nvSpPr>
        <p:spPr>
          <a:xfrm>
            <a:off x="1787505" y="2871523"/>
            <a:ext cx="9680590" cy="78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Transparenz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CC5A21"/>
                </a:solidFill>
                <a:latin typeface="Bahnschrift" panose="020B0502040204020203" pitchFamily="34" charset="0"/>
              </a:rPr>
              <a:t>Jede Verwendung </a:t>
            </a:r>
            <a:r>
              <a:rPr lang="de-DE" sz="1600" dirty="0">
                <a:latin typeface="Bahnschrift" panose="020B0502040204020203" pitchFamily="34" charset="0"/>
              </a:rPr>
              <a:t>eines KI-Tools muss ausdrücklich erwähnt werden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407F96-9B08-44CD-906A-0BDC889E89D4}"/>
              </a:ext>
            </a:extLst>
          </p:cNvPr>
          <p:cNvSpPr/>
          <p:nvPr/>
        </p:nvSpPr>
        <p:spPr>
          <a:xfrm rot="5400000">
            <a:off x="1358980" y="2829192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BD4A56-A154-4A83-9528-35353220DB86}"/>
              </a:ext>
            </a:extLst>
          </p:cNvPr>
          <p:cNvSpPr/>
          <p:nvPr/>
        </p:nvSpPr>
        <p:spPr>
          <a:xfrm>
            <a:off x="1167337" y="3012611"/>
            <a:ext cx="245681" cy="256330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30355-DC02-4EB4-9E19-6D886A5CDC54}"/>
              </a:ext>
            </a:extLst>
          </p:cNvPr>
          <p:cNvSpPr txBox="1"/>
          <p:nvPr/>
        </p:nvSpPr>
        <p:spPr>
          <a:xfrm>
            <a:off x="1787505" y="4063660"/>
            <a:ext cx="9680590" cy="78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Anerkennung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CC5A21"/>
                </a:solidFill>
                <a:latin typeface="Bahnschrift" panose="020B0502040204020203" pitchFamily="34" charset="0"/>
              </a:rPr>
              <a:t>Persönliche Leistung der Lernenden </a:t>
            </a:r>
            <a:r>
              <a:rPr lang="de-DE" sz="1600" dirty="0">
                <a:latin typeface="Bahnschrift" panose="020B0502040204020203" pitchFamily="34" charset="0"/>
              </a:rPr>
              <a:t>muss erkennbar bleiben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B493D3-2E16-4DE6-81EF-B8497AB42FE9}"/>
              </a:ext>
            </a:extLst>
          </p:cNvPr>
          <p:cNvSpPr/>
          <p:nvPr/>
        </p:nvSpPr>
        <p:spPr>
          <a:xfrm rot="5400000">
            <a:off x="1346539" y="2830639"/>
            <a:ext cx="253440" cy="61959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7D3254-534A-4057-B6BE-A07B574FF291}"/>
              </a:ext>
            </a:extLst>
          </p:cNvPr>
          <p:cNvSpPr/>
          <p:nvPr/>
        </p:nvSpPr>
        <p:spPr>
          <a:xfrm>
            <a:off x="1541824" y="3010823"/>
            <a:ext cx="245681" cy="256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311C107-0526-4EB3-8F60-9A55F4606ED1}"/>
              </a:ext>
            </a:extLst>
          </p:cNvPr>
          <p:cNvSpPr/>
          <p:nvPr/>
        </p:nvSpPr>
        <p:spPr>
          <a:xfrm rot="5400000">
            <a:off x="1354530" y="4011139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EE7893D-3896-4EB5-8AD0-E26E4ACCBF5E}"/>
              </a:ext>
            </a:extLst>
          </p:cNvPr>
          <p:cNvSpPr/>
          <p:nvPr/>
        </p:nvSpPr>
        <p:spPr>
          <a:xfrm>
            <a:off x="1162887" y="4194558"/>
            <a:ext cx="245681" cy="256330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b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1C65271-E9A2-4E2D-8ADB-8E22BD7EED7E}"/>
              </a:ext>
            </a:extLst>
          </p:cNvPr>
          <p:cNvSpPr/>
          <p:nvPr/>
        </p:nvSpPr>
        <p:spPr>
          <a:xfrm rot="5400000">
            <a:off x="1335915" y="4016900"/>
            <a:ext cx="253440" cy="61959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E39209D-2553-44FE-ADBA-BD56660ACE93}"/>
              </a:ext>
            </a:extLst>
          </p:cNvPr>
          <p:cNvSpPr/>
          <p:nvPr/>
        </p:nvSpPr>
        <p:spPr>
          <a:xfrm>
            <a:off x="1537374" y="4192770"/>
            <a:ext cx="245681" cy="256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35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3086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3086 -4.0740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 animBg="1"/>
      <p:bldP spid="28" grpId="1" animBg="1"/>
      <p:bldP spid="30" grpId="0"/>
      <p:bldP spid="24" grpId="0" animBg="1"/>
      <p:bldP spid="23" grpId="0" animBg="1"/>
      <p:bldP spid="33" grpId="0" animBg="1"/>
      <p:bldP spid="33" grpId="1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Bahnschrift" panose="020B0502040204020203" pitchFamily="34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Bahnschrift" panose="020B0502040204020203" pitchFamily="34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F7ADC0-6E9D-46E5-A460-CE5FE6F0CB6C}"/>
              </a:ext>
            </a:extLst>
          </p:cNvPr>
          <p:cNvGrpSpPr/>
          <p:nvPr/>
        </p:nvGrpSpPr>
        <p:grpSpPr>
          <a:xfrm>
            <a:off x="1019046" y="1826936"/>
            <a:ext cx="5432681" cy="336182"/>
            <a:chOff x="418242" y="2700607"/>
            <a:chExt cx="3908874" cy="2456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4BB8F35-F4D6-4E6D-B426-F87A2959D445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4A6DB1-3BF6-4364-90B2-E4BA3948DB86}"/>
                </a:ext>
              </a:extLst>
            </p:cNvPr>
            <p:cNvSpPr txBox="1"/>
            <p:nvPr/>
          </p:nvSpPr>
          <p:spPr>
            <a:xfrm>
              <a:off x="727941" y="2700607"/>
              <a:ext cx="304610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Praktische</a:t>
              </a:r>
              <a:r>
                <a:rPr lang="en-US" sz="14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Richtlinien</a:t>
              </a:r>
              <a:endParaRPr lang="en-US" sz="14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C980E7-0A25-4C4F-AFD8-A2AC5B76AE5D}"/>
                </a:ext>
              </a:extLst>
            </p:cNvPr>
            <p:cNvSpPr/>
            <p:nvPr/>
          </p:nvSpPr>
          <p:spPr>
            <a:xfrm>
              <a:off x="425460" y="2706775"/>
              <a:ext cx="295262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1D83FC-F5EB-4DD8-B1AF-927918C43980}"/>
              </a:ext>
            </a:extLst>
          </p:cNvPr>
          <p:cNvSpPr txBox="1"/>
          <p:nvPr/>
        </p:nvSpPr>
        <p:spPr>
          <a:xfrm>
            <a:off x="1787505" y="2431256"/>
            <a:ext cx="9680590" cy="3758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Nur zulässig, 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wenn ausdrücklich vom Lehrenden erlaubt</a:t>
            </a:r>
            <a:r>
              <a:rPr lang="de-DE" sz="1600" dirty="0">
                <a:latin typeface="Bahnschrift" panose="020B0502040204020203" pitchFamily="34" charset="0"/>
              </a:rPr>
              <a:t>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1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Arbeitsanweisungen müssen klar angegeben </a:t>
            </a:r>
            <a:r>
              <a:rPr lang="de-DE" sz="1600" dirty="0">
                <a:latin typeface="Bahnschrift" panose="020B0502040204020203" pitchFamily="34" charset="0"/>
              </a:rPr>
              <a:t>werden, ob, wann und in welchem Umfang KI eingesetzt werden darf . z . B . Planung der Inhalte, Verbesserung von Texten oder Erstellen von Grafiken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1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SuS müssen 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Tools, Zweck und Prompts dokumentieren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1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Lehrkräfte sollen 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Formate bevorzugen, die den Prozess und die Nachvollziehbarkeit </a:t>
            </a:r>
            <a:r>
              <a:rPr lang="de-DE" sz="1600" dirty="0">
                <a:latin typeface="Bahnschrift" panose="020B0502040204020203" pitchFamily="34" charset="0"/>
              </a:rPr>
              <a:t>in den Vordergrund stellen . z . B . Portfolios, mündliche Präsentationen, Prüfungen ohne KI-Zugang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Bahnschrift" panose="020B0502040204020203" pitchFamily="34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Bahnschrift" panose="020B0502040204020203" pitchFamily="34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F7ADC0-6E9D-46E5-A460-CE5FE6F0CB6C}"/>
              </a:ext>
            </a:extLst>
          </p:cNvPr>
          <p:cNvGrpSpPr/>
          <p:nvPr/>
        </p:nvGrpSpPr>
        <p:grpSpPr>
          <a:xfrm>
            <a:off x="1019046" y="1826936"/>
            <a:ext cx="5432681" cy="336182"/>
            <a:chOff x="418242" y="2700607"/>
            <a:chExt cx="3908874" cy="2456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4BB8F35-F4D6-4E6D-B426-F87A2959D445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4A6DB1-3BF6-4364-90B2-E4BA3948DB86}"/>
                </a:ext>
              </a:extLst>
            </p:cNvPr>
            <p:cNvSpPr txBox="1"/>
            <p:nvPr/>
          </p:nvSpPr>
          <p:spPr>
            <a:xfrm>
              <a:off x="727941" y="2700607"/>
              <a:ext cx="304610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Verbote</a:t>
              </a:r>
              <a:r>
                <a:rPr lang="en-US" sz="14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&amp; </a:t>
              </a:r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Sanktionen</a:t>
              </a:r>
              <a:endParaRPr lang="en-US" sz="14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C980E7-0A25-4C4F-AFD8-A2AC5B76AE5D}"/>
                </a:ext>
              </a:extLst>
            </p:cNvPr>
            <p:cNvSpPr/>
            <p:nvPr/>
          </p:nvSpPr>
          <p:spPr>
            <a:xfrm>
              <a:off x="425460" y="2706775"/>
              <a:ext cx="295262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1D83FC-F5EB-4DD8-B1AF-927918C43980}"/>
              </a:ext>
            </a:extLst>
          </p:cNvPr>
          <p:cNvSpPr txBox="1"/>
          <p:nvPr/>
        </p:nvSpPr>
        <p:spPr>
          <a:xfrm>
            <a:off x="1787505" y="2431256"/>
            <a:ext cx="9680590" cy="379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Keine KI bei Prüfungen!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Der Einsatz von KI ist in allen formellen Prüfungen verboten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1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KI bei Hausarbeiten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Nutzung nur erlaubt, wenn sie 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offengelegt und schriftlich reflektiert </a:t>
            </a:r>
            <a:r>
              <a:rPr lang="de-DE" sz="1600" dirty="0">
                <a:latin typeface="Bahnschrift" panose="020B0502040204020203" pitchFamily="34" charset="0"/>
              </a:rPr>
              <a:t>wird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1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Ehrlichkeit zählt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Verschleierung oder Plagiate gelten als Täuschung </a:t>
            </a:r>
            <a:r>
              <a:rPr lang="de-DE" sz="1600" dirty="0">
                <a:latin typeface="Bahnschrift" panose="020B0502040204020203" pitchFamily="34" charset="0"/>
              </a:rPr>
              <a:t>und führen zu Konsequenzen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1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Bewertung bleibt menschlich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Nur Lehrkräfte dürfen Leistungen beurteilen – nicht die KI</a:t>
            </a:r>
            <a:endParaRPr lang="en-US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Bahnschrift" panose="020B0502040204020203" pitchFamily="34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Bahnschrift" panose="020B0502040204020203" pitchFamily="34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F7ADC0-6E9D-46E5-A460-CE5FE6F0CB6C}"/>
              </a:ext>
            </a:extLst>
          </p:cNvPr>
          <p:cNvGrpSpPr/>
          <p:nvPr/>
        </p:nvGrpSpPr>
        <p:grpSpPr>
          <a:xfrm>
            <a:off x="1019046" y="1826936"/>
            <a:ext cx="5432681" cy="336182"/>
            <a:chOff x="418242" y="2700607"/>
            <a:chExt cx="3908874" cy="2456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4BB8F35-F4D6-4E6D-B426-F87A2959D445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4A6DB1-3BF6-4364-90B2-E4BA3948DB86}"/>
                </a:ext>
              </a:extLst>
            </p:cNvPr>
            <p:cNvSpPr txBox="1"/>
            <p:nvPr/>
          </p:nvSpPr>
          <p:spPr>
            <a:xfrm>
              <a:off x="727941" y="2700607"/>
              <a:ext cx="304610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KI </a:t>
              </a:r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Plagiat</a:t>
              </a:r>
              <a:r>
                <a:rPr lang="en-US" sz="14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ermitteln</a:t>
              </a:r>
              <a:endParaRPr lang="en-US" sz="14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C980E7-0A25-4C4F-AFD8-A2AC5B76AE5D}"/>
                </a:ext>
              </a:extLst>
            </p:cNvPr>
            <p:cNvSpPr/>
            <p:nvPr/>
          </p:nvSpPr>
          <p:spPr>
            <a:xfrm>
              <a:off x="425460" y="2706775"/>
              <a:ext cx="295262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1D83FC-F5EB-4DD8-B1AF-927918C43980}"/>
              </a:ext>
            </a:extLst>
          </p:cNvPr>
          <p:cNvSpPr txBox="1"/>
          <p:nvPr/>
        </p:nvSpPr>
        <p:spPr>
          <a:xfrm>
            <a:off x="1787505" y="2431256"/>
            <a:ext cx="9680590" cy="346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KI-Detektoren sind </a:t>
            </a:r>
            <a:r>
              <a:rPr lang="de-DE" sz="1600" dirty="0">
                <a:solidFill>
                  <a:srgbClr val="CC5A21"/>
                </a:solidFill>
                <a:latin typeface="Bahnschrift" panose="020B0502040204020203" pitchFamily="34" charset="0"/>
              </a:rPr>
              <a:t>unzuverlässig und kein Beweis </a:t>
            </a:r>
            <a:r>
              <a:rPr lang="de-DE" sz="1600" dirty="0">
                <a:latin typeface="Bahnschrift" panose="020B0502040204020203" pitchFamily="34" charset="0"/>
              </a:rPr>
              <a:t>für Plagiat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05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Disziplinarmaßnahmen dürfen nicht allein auf solchen Tools basieren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05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Lehrkräfte sollen pädagogische Prüfmethoden nutzen, z . B .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300" dirty="0"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Vergleich mit früheren Arbeiten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Analyse des Schreibstils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Bahnschrif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Quiz oder mündliche Präsentationen, um das tatsächliche Verständnis zu überprüfen</a:t>
            </a:r>
          </a:p>
          <a:p>
            <a:pPr lvl="1"/>
            <a:endParaRPr lang="de-DE" sz="105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Bei Unsicherheiten: offenes Gespräch mit Lernenden (und ggf . Eltern)</a:t>
            </a:r>
          </a:p>
        </p:txBody>
      </p:sp>
    </p:spTree>
    <p:extLst>
      <p:ext uri="{BB962C8B-B14F-4D97-AF65-F5344CB8AC3E}">
        <p14:creationId xmlns:p14="http://schemas.microsoft.com/office/powerpoint/2010/main" val="263579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Bahnschrift" panose="020B0502040204020203" pitchFamily="34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Bahnschrift" panose="020B0502040204020203" pitchFamily="34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F7ADC0-6E9D-46E5-A460-CE5FE6F0CB6C}"/>
              </a:ext>
            </a:extLst>
          </p:cNvPr>
          <p:cNvGrpSpPr/>
          <p:nvPr/>
        </p:nvGrpSpPr>
        <p:grpSpPr>
          <a:xfrm>
            <a:off x="1019046" y="1826936"/>
            <a:ext cx="5432681" cy="336182"/>
            <a:chOff x="418242" y="2700607"/>
            <a:chExt cx="3908874" cy="2456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4BB8F35-F4D6-4E6D-B426-F87A2959D445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4A6DB1-3BF6-4364-90B2-E4BA3948DB86}"/>
                </a:ext>
              </a:extLst>
            </p:cNvPr>
            <p:cNvSpPr txBox="1"/>
            <p:nvPr/>
          </p:nvSpPr>
          <p:spPr>
            <a:xfrm>
              <a:off x="727941" y="2700607"/>
              <a:ext cx="304610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Datenschutz</a:t>
              </a:r>
              <a:endParaRPr lang="en-US" sz="14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C980E7-0A25-4C4F-AFD8-A2AC5B76AE5D}"/>
                </a:ext>
              </a:extLst>
            </p:cNvPr>
            <p:cNvSpPr/>
            <p:nvPr/>
          </p:nvSpPr>
          <p:spPr>
            <a:xfrm>
              <a:off x="425460" y="2706775"/>
              <a:ext cx="295262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1D83FC-F5EB-4DD8-B1AF-927918C43980}"/>
              </a:ext>
            </a:extLst>
          </p:cNvPr>
          <p:cNvSpPr txBox="1"/>
          <p:nvPr/>
        </p:nvSpPr>
        <p:spPr>
          <a:xfrm>
            <a:off x="1772431" y="2736283"/>
            <a:ext cx="9680590" cy="2350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Datenschutz beachten: 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Keine persönlichen Informationen in KI-Tools eingeben</a:t>
            </a:r>
            <a:r>
              <a:rPr lang="de-DE" sz="1600" dirty="0">
                <a:latin typeface="Bahnschrift" panose="020B0502040204020203" pitchFamily="34" charset="0"/>
              </a:rPr>
              <a:t>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0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Schülerinnen und Schüler dürfen 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nicht dazu aufgefordert werden, persönliche Konten </a:t>
            </a:r>
            <a:r>
              <a:rPr lang="de-DE" sz="1600" dirty="0">
                <a:latin typeface="Bahnschrift" panose="020B0502040204020203" pitchFamily="34" charset="0"/>
              </a:rPr>
              <a:t>für diese Tools anzulegen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0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Urheberrecht: Geben Sie 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keine urheberrechtlich geschützten Dokumente </a:t>
            </a:r>
            <a:r>
              <a:rPr lang="de-DE" sz="1600" dirty="0">
                <a:latin typeface="Bahnschrift" panose="020B0502040204020203" pitchFamily="34" charset="0"/>
              </a:rPr>
              <a:t>(Lehrbücher, kostenpflichtige Plattformen, Werke von Kolleginnen und Kollegen) in KI-Systeme eingeben</a:t>
            </a:r>
          </a:p>
        </p:txBody>
      </p:sp>
    </p:spTree>
    <p:extLst>
      <p:ext uri="{BB962C8B-B14F-4D97-AF65-F5344CB8AC3E}">
        <p14:creationId xmlns:p14="http://schemas.microsoft.com/office/powerpoint/2010/main" val="184633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Bahnschrift" panose="020B0502040204020203" pitchFamily="34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Bahnschrift" panose="020B0502040204020203" pitchFamily="34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F7ADC0-6E9D-46E5-A460-CE5FE6F0CB6C}"/>
              </a:ext>
            </a:extLst>
          </p:cNvPr>
          <p:cNvGrpSpPr/>
          <p:nvPr/>
        </p:nvGrpSpPr>
        <p:grpSpPr>
          <a:xfrm>
            <a:off x="1019046" y="1826936"/>
            <a:ext cx="5432681" cy="336182"/>
            <a:chOff x="418242" y="2700607"/>
            <a:chExt cx="3908874" cy="2456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4BB8F35-F4D6-4E6D-B426-F87A2959D445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4A6DB1-3BF6-4364-90B2-E4BA3948DB86}"/>
                </a:ext>
              </a:extLst>
            </p:cNvPr>
            <p:cNvSpPr txBox="1"/>
            <p:nvPr/>
          </p:nvSpPr>
          <p:spPr>
            <a:xfrm>
              <a:off x="727941" y="2700607"/>
              <a:ext cx="304610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Fazit</a:t>
              </a:r>
              <a:endParaRPr lang="en-US" sz="14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C980E7-0A25-4C4F-AFD8-A2AC5B76AE5D}"/>
                </a:ext>
              </a:extLst>
            </p:cNvPr>
            <p:cNvSpPr/>
            <p:nvPr/>
          </p:nvSpPr>
          <p:spPr>
            <a:xfrm>
              <a:off x="425460" y="2706775"/>
              <a:ext cx="295262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1D83FC-F5EB-4DD8-B1AF-927918C43980}"/>
              </a:ext>
            </a:extLst>
          </p:cNvPr>
          <p:cNvSpPr txBox="1"/>
          <p:nvPr/>
        </p:nvSpPr>
        <p:spPr>
          <a:xfrm>
            <a:off x="1772431" y="2736283"/>
            <a:ext cx="9680590" cy="87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Bahnschrift" panose="020B0502040204020203" pitchFamily="34" charset="0"/>
              </a:rPr>
              <a:t>Lehrkräfte bleiben für die Korrektur, Bewertung und pädagogische Begleitung der SuS verantwortlich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4791F8-5A26-4A0A-9132-A624E924B8DB}"/>
              </a:ext>
            </a:extLst>
          </p:cNvPr>
          <p:cNvSpPr/>
          <p:nvPr/>
        </p:nvSpPr>
        <p:spPr>
          <a:xfrm>
            <a:off x="1772431" y="4256428"/>
            <a:ext cx="9680589" cy="87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Bahnschrift" panose="020B0502040204020203" pitchFamily="34" charset="0"/>
              </a:rPr>
              <a:t>SuS bleiben für die Authentizität und die persönlichen Anstrengungen ihrer Arbeiten verantwortlich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29DD8A4-0909-4B9F-8371-02E86EC32CE4}"/>
              </a:ext>
            </a:extLst>
          </p:cNvPr>
          <p:cNvSpPr/>
          <p:nvPr/>
        </p:nvSpPr>
        <p:spPr>
          <a:xfrm rot="5400000">
            <a:off x="1209313" y="2707379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62507D7-F4DA-4DA0-8010-6EC1D8A53569}"/>
              </a:ext>
            </a:extLst>
          </p:cNvPr>
          <p:cNvSpPr/>
          <p:nvPr/>
        </p:nvSpPr>
        <p:spPr>
          <a:xfrm>
            <a:off x="1017670" y="2890798"/>
            <a:ext cx="245681" cy="256330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94AA06-C49A-4F4E-81CB-22BFBE96AC76}"/>
              </a:ext>
            </a:extLst>
          </p:cNvPr>
          <p:cNvSpPr/>
          <p:nvPr/>
        </p:nvSpPr>
        <p:spPr>
          <a:xfrm rot="5400000">
            <a:off x="1196872" y="2708826"/>
            <a:ext cx="253440" cy="61959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B195A51-3A3F-42B1-B159-D3A5CC913088}"/>
              </a:ext>
            </a:extLst>
          </p:cNvPr>
          <p:cNvSpPr/>
          <p:nvPr/>
        </p:nvSpPr>
        <p:spPr>
          <a:xfrm>
            <a:off x="1392157" y="2889010"/>
            <a:ext cx="245681" cy="256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0ECC8-B475-4114-A6D2-9FA2926AEA4A}"/>
              </a:ext>
            </a:extLst>
          </p:cNvPr>
          <p:cNvSpPr/>
          <p:nvPr/>
        </p:nvSpPr>
        <p:spPr>
          <a:xfrm rot="5400000">
            <a:off x="1209313" y="4249573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E58BDB-972C-4C30-AA4F-784106C5F7F1}"/>
              </a:ext>
            </a:extLst>
          </p:cNvPr>
          <p:cNvSpPr/>
          <p:nvPr/>
        </p:nvSpPr>
        <p:spPr>
          <a:xfrm>
            <a:off x="1017670" y="4432992"/>
            <a:ext cx="245681" cy="256330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b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2065A7-7E1F-4E37-A0EF-43BD5C241DFA}"/>
              </a:ext>
            </a:extLst>
          </p:cNvPr>
          <p:cNvSpPr/>
          <p:nvPr/>
        </p:nvSpPr>
        <p:spPr>
          <a:xfrm rot="5400000">
            <a:off x="1190698" y="4255334"/>
            <a:ext cx="253440" cy="61959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8B33E9B-4F70-40BC-B1A0-4A088FFC7C90}"/>
              </a:ext>
            </a:extLst>
          </p:cNvPr>
          <p:cNvSpPr/>
          <p:nvPr/>
        </p:nvSpPr>
        <p:spPr>
          <a:xfrm>
            <a:off x="1392157" y="4431204"/>
            <a:ext cx="245681" cy="25633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Bahnschrift" panose="020B050204020402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126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308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3086 3.703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2" grpId="0" animBg="1"/>
      <p:bldP spid="22" grpId="1" animBg="1"/>
      <p:bldP spid="23" grpId="0" animBg="1"/>
      <p:bldP spid="24" grpId="0" animBg="1"/>
      <p:bldP spid="27" grpId="0" animBg="1"/>
      <p:bldP spid="27" grpId="1" animBg="1"/>
      <p:bldP spid="28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Bahnschrift" panose="020B0502040204020203" pitchFamily="34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Bahnschrift" panose="020B0502040204020203" pitchFamily="34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9FAFC9-8985-41B7-B141-BEBC7F623283}"/>
              </a:ext>
            </a:extLst>
          </p:cNvPr>
          <p:cNvGrpSpPr/>
          <p:nvPr/>
        </p:nvGrpSpPr>
        <p:grpSpPr>
          <a:xfrm>
            <a:off x="1447722" y="1926539"/>
            <a:ext cx="2611120" cy="1207347"/>
            <a:chOff x="1395307" y="2221653"/>
            <a:chExt cx="2611120" cy="120734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2C8A8B-E984-4483-A911-EE1CD811F597}"/>
                </a:ext>
              </a:extLst>
            </p:cNvPr>
            <p:cNvSpPr/>
            <p:nvPr/>
          </p:nvSpPr>
          <p:spPr>
            <a:xfrm>
              <a:off x="1395307" y="2221653"/>
              <a:ext cx="2607733" cy="1207347"/>
            </a:xfrm>
            <a:prstGeom prst="roundRect">
              <a:avLst/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" panose="020B0502040204020203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2118FD4-37C8-43D2-8A34-B3408F630CCA}"/>
                </a:ext>
              </a:extLst>
            </p:cNvPr>
            <p:cNvSpPr/>
            <p:nvPr/>
          </p:nvSpPr>
          <p:spPr>
            <a:xfrm>
              <a:off x="1398694" y="2221654"/>
              <a:ext cx="2607733" cy="345440"/>
            </a:xfrm>
            <a:prstGeom prst="roundRect">
              <a:avLst>
                <a:gd name="adj" fmla="val 15006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1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Transparenz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50F0F9B-2020-4861-9D12-2729B54374A4}"/>
              </a:ext>
            </a:extLst>
          </p:cNvPr>
          <p:cNvSpPr txBox="1"/>
          <p:nvPr/>
        </p:nvSpPr>
        <p:spPr>
          <a:xfrm>
            <a:off x="1444336" y="2281322"/>
            <a:ext cx="2607733" cy="63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Jede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Nutzung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von KI muss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klar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angegeben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werden</a:t>
            </a:r>
            <a:endParaRPr lang="en-US" sz="14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6BB289-0B9A-416F-BF38-B14DD4D9305C}"/>
              </a:ext>
            </a:extLst>
          </p:cNvPr>
          <p:cNvGrpSpPr/>
          <p:nvPr/>
        </p:nvGrpSpPr>
        <p:grpSpPr>
          <a:xfrm>
            <a:off x="4814296" y="1926539"/>
            <a:ext cx="2611120" cy="1207347"/>
            <a:chOff x="1395307" y="2221653"/>
            <a:chExt cx="2611120" cy="120734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42547FA-7E81-4AE9-AC01-83B24CACF8F4}"/>
                </a:ext>
              </a:extLst>
            </p:cNvPr>
            <p:cNvSpPr/>
            <p:nvPr/>
          </p:nvSpPr>
          <p:spPr>
            <a:xfrm>
              <a:off x="1395307" y="2221653"/>
              <a:ext cx="2607733" cy="1207347"/>
            </a:xfrm>
            <a:prstGeom prst="roundRect">
              <a:avLst/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" panose="020B0502040204020203" pitchFamily="34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323CE13-DAC5-4F3F-A92C-CAF74788EDC7}"/>
                </a:ext>
              </a:extLst>
            </p:cNvPr>
            <p:cNvSpPr/>
            <p:nvPr/>
          </p:nvSpPr>
          <p:spPr>
            <a:xfrm>
              <a:off x="1398694" y="2221654"/>
              <a:ext cx="2607733" cy="345440"/>
            </a:xfrm>
            <a:prstGeom prst="roundRect">
              <a:avLst>
                <a:gd name="adj" fmla="val 15006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2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Eigenleistung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4907E8-300B-4D3C-ACEC-8D1889CA0360}"/>
              </a:ext>
            </a:extLst>
          </p:cNvPr>
          <p:cNvSpPr txBox="1"/>
          <p:nvPr/>
        </p:nvSpPr>
        <p:spPr>
          <a:xfrm>
            <a:off x="4797364" y="2281322"/>
            <a:ext cx="2705169" cy="63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Persönliche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Arbeit der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SuS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muss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erkenbar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bleiben</a:t>
            </a:r>
            <a:endParaRPr lang="en-US" sz="14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BDE2FF-265B-47B0-BCF3-DFA8C539F2B5}"/>
              </a:ext>
            </a:extLst>
          </p:cNvPr>
          <p:cNvGrpSpPr/>
          <p:nvPr/>
        </p:nvGrpSpPr>
        <p:grpSpPr>
          <a:xfrm>
            <a:off x="8109370" y="1921253"/>
            <a:ext cx="2611120" cy="1220892"/>
            <a:chOff x="1395307" y="2208108"/>
            <a:chExt cx="2611120" cy="122089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6A1E886-616D-4D21-BF96-C9C1C2A06993}"/>
                </a:ext>
              </a:extLst>
            </p:cNvPr>
            <p:cNvSpPr/>
            <p:nvPr/>
          </p:nvSpPr>
          <p:spPr>
            <a:xfrm>
              <a:off x="1395307" y="2221653"/>
              <a:ext cx="2607733" cy="1207347"/>
            </a:xfrm>
            <a:prstGeom prst="roundRect">
              <a:avLst/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" panose="020B0502040204020203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1E9552-D424-4943-8D67-F4823F9BA80E}"/>
                </a:ext>
              </a:extLst>
            </p:cNvPr>
            <p:cNvSpPr/>
            <p:nvPr/>
          </p:nvSpPr>
          <p:spPr>
            <a:xfrm>
              <a:off x="1398694" y="2208108"/>
              <a:ext cx="2607733" cy="345440"/>
            </a:xfrm>
            <a:prstGeom prst="roundRect">
              <a:avLst>
                <a:gd name="adj" fmla="val 15006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3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Erlaubnis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FB981DA-FBB4-4D22-AD0E-A8AC2876905C}"/>
              </a:ext>
            </a:extLst>
          </p:cNvPr>
          <p:cNvSpPr txBox="1"/>
          <p:nvPr/>
        </p:nvSpPr>
        <p:spPr>
          <a:xfrm>
            <a:off x="8078892" y="2228624"/>
            <a:ext cx="2705169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KI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darf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nur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eingesetzt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werden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wenn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ausdrücklich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von der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Lehrkraft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erlaubt</a:t>
            </a:r>
            <a:endParaRPr lang="en-US" sz="14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C7581E-69CC-44AE-83EC-818D00B38DD0}"/>
              </a:ext>
            </a:extLst>
          </p:cNvPr>
          <p:cNvGrpSpPr/>
          <p:nvPr/>
        </p:nvGrpSpPr>
        <p:grpSpPr>
          <a:xfrm>
            <a:off x="1431240" y="3392964"/>
            <a:ext cx="2611120" cy="1220892"/>
            <a:chOff x="1395307" y="2208108"/>
            <a:chExt cx="2611120" cy="122089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5B6432E-C81A-4580-BE65-B22F41F7C23B}"/>
                </a:ext>
              </a:extLst>
            </p:cNvPr>
            <p:cNvSpPr/>
            <p:nvPr/>
          </p:nvSpPr>
          <p:spPr>
            <a:xfrm>
              <a:off x="1395307" y="2221653"/>
              <a:ext cx="2607733" cy="1207347"/>
            </a:xfrm>
            <a:prstGeom prst="roundRect">
              <a:avLst/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" panose="020B0502040204020203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00E1447-836D-44CC-8EE0-BF71274693BF}"/>
                </a:ext>
              </a:extLst>
            </p:cNvPr>
            <p:cNvSpPr/>
            <p:nvPr/>
          </p:nvSpPr>
          <p:spPr>
            <a:xfrm>
              <a:off x="1398694" y="2208108"/>
              <a:ext cx="2607733" cy="345440"/>
            </a:xfrm>
            <a:prstGeom prst="roundRect">
              <a:avLst>
                <a:gd name="adj" fmla="val 15006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4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Dokumentation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D9918DF-9C05-4A2E-A648-AAF4633750D3}"/>
              </a:ext>
            </a:extLst>
          </p:cNvPr>
          <p:cNvSpPr txBox="1"/>
          <p:nvPr/>
        </p:nvSpPr>
        <p:spPr>
          <a:xfrm>
            <a:off x="1400762" y="3700335"/>
            <a:ext cx="2705169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Verwendete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Zwecke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von KI-Tools &amp; Prompts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sind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aufzuschreiben</a:t>
            </a:r>
            <a:endParaRPr lang="en-US" sz="14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F64136-586C-4653-89D0-D567B6DC305D}"/>
              </a:ext>
            </a:extLst>
          </p:cNvPr>
          <p:cNvGrpSpPr/>
          <p:nvPr/>
        </p:nvGrpSpPr>
        <p:grpSpPr>
          <a:xfrm>
            <a:off x="4824456" y="3392964"/>
            <a:ext cx="2611119" cy="1220892"/>
            <a:chOff x="1391921" y="2208108"/>
            <a:chExt cx="2611119" cy="1220892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1BBCFAE-C15C-4CC3-9B1A-DBACE8674EA3}"/>
                </a:ext>
              </a:extLst>
            </p:cNvPr>
            <p:cNvSpPr/>
            <p:nvPr/>
          </p:nvSpPr>
          <p:spPr>
            <a:xfrm>
              <a:off x="1395307" y="2221653"/>
              <a:ext cx="2607733" cy="1207347"/>
            </a:xfrm>
            <a:prstGeom prst="roundRect">
              <a:avLst/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" panose="020B0502040204020203" pitchFamily="34" charset="0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5C2C399-022D-4889-B02A-61C1C15CFADE}"/>
                </a:ext>
              </a:extLst>
            </p:cNvPr>
            <p:cNvSpPr/>
            <p:nvPr/>
          </p:nvSpPr>
          <p:spPr>
            <a:xfrm>
              <a:off x="1391921" y="2208108"/>
              <a:ext cx="2607733" cy="345440"/>
            </a:xfrm>
            <a:prstGeom prst="roundRect">
              <a:avLst>
                <a:gd name="adj" fmla="val 15006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5 </a:t>
              </a:r>
              <a:r>
                <a:rPr lang="en-US" sz="1400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Keine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KI </a:t>
              </a:r>
              <a:r>
                <a:rPr lang="en-US" sz="1400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bei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Prüfungen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5098AC1-48D1-427D-8EE1-B797A8D2C403}"/>
              </a:ext>
            </a:extLst>
          </p:cNvPr>
          <p:cNvSpPr txBox="1"/>
          <p:nvPr/>
        </p:nvSpPr>
        <p:spPr>
          <a:xfrm>
            <a:off x="4797364" y="3700335"/>
            <a:ext cx="2705169" cy="63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In Tests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oder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Examen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ist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KI-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Nutzung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streng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verboten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9E454CF-7522-4763-8B7C-8B6960A4446C}"/>
              </a:ext>
            </a:extLst>
          </p:cNvPr>
          <p:cNvGrpSpPr/>
          <p:nvPr/>
        </p:nvGrpSpPr>
        <p:grpSpPr>
          <a:xfrm>
            <a:off x="8109370" y="3379419"/>
            <a:ext cx="2611120" cy="1220892"/>
            <a:chOff x="1395307" y="2208108"/>
            <a:chExt cx="2611120" cy="122089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5F73607-7380-4CFE-8919-B2864EE42044}"/>
                </a:ext>
              </a:extLst>
            </p:cNvPr>
            <p:cNvSpPr/>
            <p:nvPr/>
          </p:nvSpPr>
          <p:spPr>
            <a:xfrm>
              <a:off x="1395307" y="2221653"/>
              <a:ext cx="2607733" cy="1207347"/>
            </a:xfrm>
            <a:prstGeom prst="roundRect">
              <a:avLst/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" panose="020B0502040204020203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977B170-5959-4944-ACF2-E6C7D4FA2F3A}"/>
                </a:ext>
              </a:extLst>
            </p:cNvPr>
            <p:cNvSpPr/>
            <p:nvPr/>
          </p:nvSpPr>
          <p:spPr>
            <a:xfrm>
              <a:off x="1398694" y="2208108"/>
              <a:ext cx="2607733" cy="345440"/>
            </a:xfrm>
            <a:prstGeom prst="roundRect">
              <a:avLst>
                <a:gd name="adj" fmla="val 15006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6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Ehrlichkeit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64971FB-CDC3-4033-9BD1-EBEB8E944022}"/>
              </a:ext>
            </a:extLst>
          </p:cNvPr>
          <p:cNvSpPr txBox="1"/>
          <p:nvPr/>
        </p:nvSpPr>
        <p:spPr>
          <a:xfrm>
            <a:off x="8078892" y="3686790"/>
            <a:ext cx="2705169" cy="63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Verschweigen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der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Nutzung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gilt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als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Betrug</a:t>
            </a:r>
            <a:endParaRPr lang="en-US" sz="14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8E1784-3321-4F15-84D1-EA415751CC94}"/>
              </a:ext>
            </a:extLst>
          </p:cNvPr>
          <p:cNvGrpSpPr/>
          <p:nvPr/>
        </p:nvGrpSpPr>
        <p:grpSpPr>
          <a:xfrm>
            <a:off x="1427854" y="4920585"/>
            <a:ext cx="2611119" cy="1220892"/>
            <a:chOff x="1391921" y="2208108"/>
            <a:chExt cx="2611119" cy="122089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8CEF1F7-56FC-4AFD-8E17-B86286370369}"/>
                </a:ext>
              </a:extLst>
            </p:cNvPr>
            <p:cNvSpPr/>
            <p:nvPr/>
          </p:nvSpPr>
          <p:spPr>
            <a:xfrm>
              <a:off x="1395307" y="2221653"/>
              <a:ext cx="2607733" cy="1207347"/>
            </a:xfrm>
            <a:prstGeom prst="roundRect">
              <a:avLst/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" panose="020B0502040204020203" pitchFamily="34" charset="0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2751121-5513-46F4-84FA-54597E8C9765}"/>
                </a:ext>
              </a:extLst>
            </p:cNvPr>
            <p:cNvSpPr/>
            <p:nvPr/>
          </p:nvSpPr>
          <p:spPr>
            <a:xfrm>
              <a:off x="1391921" y="2208108"/>
              <a:ext cx="2607733" cy="345440"/>
            </a:xfrm>
            <a:prstGeom prst="roundRect">
              <a:avLst>
                <a:gd name="adj" fmla="val 15006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7 </a:t>
              </a:r>
              <a:r>
                <a:rPr lang="en-US" sz="1200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Bewertung</a:t>
              </a:r>
              <a:r>
                <a:rPr lang="en-US" sz="1200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durch</a:t>
              </a:r>
              <a:r>
                <a:rPr lang="en-US" sz="1200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Menschen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E467CF6-E953-4C27-A067-000BE607EDEE}"/>
              </a:ext>
            </a:extLst>
          </p:cNvPr>
          <p:cNvSpPr txBox="1"/>
          <p:nvPr/>
        </p:nvSpPr>
        <p:spPr>
          <a:xfrm>
            <a:off x="1400762" y="5227956"/>
            <a:ext cx="2705169" cy="63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Nur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Lehrkräfte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dürfen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Leistungen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bewerten</a:t>
            </a:r>
            <a:endParaRPr lang="en-US" sz="14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DEA1FC-7F3F-43B9-A9AE-00CD3D86720B}"/>
              </a:ext>
            </a:extLst>
          </p:cNvPr>
          <p:cNvGrpSpPr/>
          <p:nvPr/>
        </p:nvGrpSpPr>
        <p:grpSpPr>
          <a:xfrm>
            <a:off x="4824456" y="4907040"/>
            <a:ext cx="2611119" cy="1220892"/>
            <a:chOff x="1391921" y="2208108"/>
            <a:chExt cx="2611119" cy="122089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B318970-E1B1-4B0B-8EDF-C5320B50D83E}"/>
                </a:ext>
              </a:extLst>
            </p:cNvPr>
            <p:cNvSpPr/>
            <p:nvPr/>
          </p:nvSpPr>
          <p:spPr>
            <a:xfrm>
              <a:off x="1395307" y="2221653"/>
              <a:ext cx="2607733" cy="1207347"/>
            </a:xfrm>
            <a:prstGeom prst="roundRect">
              <a:avLst/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" panose="020B0502040204020203" pitchFamily="34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77156A55-8A66-4305-83E8-7BB4E5098CA4}"/>
                </a:ext>
              </a:extLst>
            </p:cNvPr>
            <p:cNvSpPr/>
            <p:nvPr/>
          </p:nvSpPr>
          <p:spPr>
            <a:xfrm>
              <a:off x="1391921" y="2208108"/>
              <a:ext cx="2607733" cy="345440"/>
            </a:xfrm>
            <a:prstGeom prst="roundRect">
              <a:avLst>
                <a:gd name="adj" fmla="val 15006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8 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Datenschutz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10DB189-3685-49D7-B5FF-35E63948672C}"/>
              </a:ext>
            </a:extLst>
          </p:cNvPr>
          <p:cNvSpPr txBox="1"/>
          <p:nvPr/>
        </p:nvSpPr>
        <p:spPr>
          <a:xfrm>
            <a:off x="4797364" y="5214411"/>
            <a:ext cx="2705169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Keine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privaten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oder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geschützten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Werke in KI-Tools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eingeben</a:t>
            </a:r>
            <a:endParaRPr lang="en-US" sz="14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8AE868B-CC6F-443E-A095-BE50D74BA6D2}"/>
              </a:ext>
            </a:extLst>
          </p:cNvPr>
          <p:cNvGrpSpPr/>
          <p:nvPr/>
        </p:nvGrpSpPr>
        <p:grpSpPr>
          <a:xfrm>
            <a:off x="8078892" y="4893495"/>
            <a:ext cx="2611120" cy="1220892"/>
            <a:chOff x="1395307" y="2208108"/>
            <a:chExt cx="2611120" cy="1220892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846EDFD-5EFD-4FE3-A331-C18146D30886}"/>
                </a:ext>
              </a:extLst>
            </p:cNvPr>
            <p:cNvSpPr/>
            <p:nvPr/>
          </p:nvSpPr>
          <p:spPr>
            <a:xfrm>
              <a:off x="1395307" y="2221653"/>
              <a:ext cx="2607733" cy="1207347"/>
            </a:xfrm>
            <a:prstGeom prst="roundRect">
              <a:avLst/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ahnschrift" panose="020B0502040204020203" pitchFamily="34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0C8D06DD-514A-4CAC-83EA-4C2901493D79}"/>
                </a:ext>
              </a:extLst>
            </p:cNvPr>
            <p:cNvSpPr/>
            <p:nvPr/>
          </p:nvSpPr>
          <p:spPr>
            <a:xfrm>
              <a:off x="1398694" y="2208108"/>
              <a:ext cx="2607733" cy="345440"/>
            </a:xfrm>
            <a:prstGeom prst="roundRect">
              <a:avLst>
                <a:gd name="adj" fmla="val 15006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9 </a:t>
              </a:r>
              <a:r>
                <a:rPr lang="en-US" sz="1400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Pädagogischer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Umgang</a:t>
              </a:r>
              <a:endParaRPr lang="en-US" sz="1400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5D309B7-94BD-4243-81FB-E51F992C4C42}"/>
              </a:ext>
            </a:extLst>
          </p:cNvPr>
          <p:cNvSpPr txBox="1"/>
          <p:nvPr/>
        </p:nvSpPr>
        <p:spPr>
          <a:xfrm>
            <a:off x="8048414" y="5200866"/>
            <a:ext cx="2705169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Bei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Verdacht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auf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Plagiat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zählt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das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Gespräch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nicht</a:t>
            </a: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der KI-</a:t>
            </a:r>
            <a:r>
              <a:rPr lang="en-US" sz="1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Detektor</a:t>
            </a:r>
            <a:endParaRPr lang="en-US" sz="14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4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FB5AC-91DD-18BE-6528-D1C713E57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58" y="3119255"/>
            <a:ext cx="1515393" cy="6194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D1BBD-9B9B-D8B0-0DEE-5F9F529156DD}"/>
              </a:ext>
            </a:extLst>
          </p:cNvPr>
          <p:cNvSpPr txBox="1"/>
          <p:nvPr/>
        </p:nvSpPr>
        <p:spPr>
          <a:xfrm>
            <a:off x="1689458" y="3738745"/>
            <a:ext cx="2717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  <a:p>
            <a:endParaRPr lang="en-US" dirty="0"/>
          </a:p>
          <a:p>
            <a:r>
              <a:rPr lang="en-US" dirty="0"/>
              <a:t>https://philosophia.lu/ai4u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9ACF5-6C63-D0B8-DD95-5902291DD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553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6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3637726" y="-881580"/>
            <a:ext cx="439989" cy="7154308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3C7C78-8B4A-4F09-9499-1449528A4254}"/>
              </a:ext>
            </a:extLst>
          </p:cNvPr>
          <p:cNvSpPr/>
          <p:nvPr/>
        </p:nvSpPr>
        <p:spPr>
          <a:xfrm rot="5400000">
            <a:off x="2920493" y="3867736"/>
            <a:ext cx="439988" cy="4545408"/>
          </a:xfrm>
          <a:prstGeom prst="roundRect">
            <a:avLst>
              <a:gd name="adj" fmla="val 50000"/>
            </a:avLst>
          </a:prstGeom>
          <a:solidFill>
            <a:srgbClr val="C95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" y="226081"/>
            <a:ext cx="5652578" cy="231076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56F460D-2E78-41EF-8EF1-834AAC76D8DD}"/>
              </a:ext>
            </a:extLst>
          </p:cNvPr>
          <p:cNvSpPr/>
          <p:nvPr/>
        </p:nvSpPr>
        <p:spPr>
          <a:xfrm>
            <a:off x="7013271" y="2475581"/>
            <a:ext cx="433561" cy="439989"/>
          </a:xfrm>
          <a:prstGeom prst="ellipse">
            <a:avLst/>
          </a:prstGeom>
          <a:solidFill>
            <a:srgbClr val="F98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2089305" y="2566388"/>
            <a:ext cx="439988" cy="2446869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C9C7AE-DE1D-4EE8-BDE5-06D9EED4F871}"/>
              </a:ext>
            </a:extLst>
          </p:cNvPr>
          <p:cNvSpPr/>
          <p:nvPr/>
        </p:nvSpPr>
        <p:spPr>
          <a:xfrm rot="5400000">
            <a:off x="1509330" y="3991600"/>
            <a:ext cx="439988" cy="1422402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F1003CC-16DE-4AE1-9E5A-A5B73EDFA63D}"/>
              </a:ext>
            </a:extLst>
          </p:cNvPr>
          <p:cNvSpPr/>
          <p:nvPr/>
        </p:nvSpPr>
        <p:spPr>
          <a:xfrm rot="5400000">
            <a:off x="2940199" y="3991600"/>
            <a:ext cx="439988" cy="1422402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2128089" y="4617857"/>
            <a:ext cx="439988" cy="111760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8F4C32D-82CF-4AD8-97FD-B891B972ABF3}"/>
              </a:ext>
            </a:extLst>
          </p:cNvPr>
          <p:cNvSpPr/>
          <p:nvPr/>
        </p:nvSpPr>
        <p:spPr>
          <a:xfrm rot="5400000">
            <a:off x="1911920" y="4013314"/>
            <a:ext cx="439988" cy="449061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787E10-DD15-44D2-B494-5839C5903335}"/>
              </a:ext>
            </a:extLst>
          </p:cNvPr>
          <p:cNvSpPr/>
          <p:nvPr/>
        </p:nvSpPr>
        <p:spPr>
          <a:xfrm rot="5400000">
            <a:off x="1206590" y="5089911"/>
            <a:ext cx="439988" cy="1117602"/>
          </a:xfrm>
          <a:prstGeom prst="roundRect">
            <a:avLst>
              <a:gd name="adj" fmla="val 50000"/>
            </a:avLst>
          </a:prstGeom>
          <a:solidFill>
            <a:srgbClr val="CC6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C9A171E-D57B-4CFF-B29E-330DC6ECAA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6"/>
          <a:stretch/>
        </p:blipFill>
        <p:spPr>
          <a:xfrm>
            <a:off x="6021924" y="1549703"/>
            <a:ext cx="5800628" cy="7386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7FB3CA-514A-4051-AEBC-5FC22400B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9"/>
          <a:stretch/>
        </p:blipFill>
        <p:spPr>
          <a:xfrm>
            <a:off x="6021923" y="598150"/>
            <a:ext cx="4142222" cy="5731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A14D91-D315-4349-AF18-D0C45DEB2624}"/>
              </a:ext>
            </a:extLst>
          </p:cNvPr>
          <p:cNvGrpSpPr/>
          <p:nvPr/>
        </p:nvGrpSpPr>
        <p:grpSpPr>
          <a:xfrm>
            <a:off x="9763451" y="1528436"/>
            <a:ext cx="161605" cy="738668"/>
            <a:chOff x="4504908" y="2463957"/>
            <a:chExt cx="114795" cy="480299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445C32F-E13A-4521-BAB7-230163B9981A}"/>
                </a:ext>
              </a:extLst>
            </p:cNvPr>
            <p:cNvSpPr/>
            <p:nvPr/>
          </p:nvSpPr>
          <p:spPr>
            <a:xfrm rot="10800000" flipH="1">
              <a:off x="4505021" y="2467424"/>
              <a:ext cx="114682" cy="47683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B45040A-15A4-4983-9479-638C23EDB87C}"/>
                </a:ext>
              </a:extLst>
            </p:cNvPr>
            <p:cNvSpPr/>
            <p:nvPr/>
          </p:nvSpPr>
          <p:spPr>
            <a:xfrm rot="10800000" flipH="1">
              <a:off x="4504908" y="2463957"/>
              <a:ext cx="114682" cy="121448"/>
            </a:xfrm>
            <a:prstGeom prst="roundRect">
              <a:avLst>
                <a:gd name="adj" fmla="val 50000"/>
              </a:avLst>
            </a:prstGeom>
            <a:solidFill>
              <a:srgbClr val="4A8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4017560" y="4157872"/>
            <a:ext cx="7632459" cy="14054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500" b="1" dirty="0">
                <a:latin typeface="Typo Hoop Demo" panose="02000500000000000000"/>
              </a:rPr>
              <a:t>KI-</a:t>
            </a:r>
            <a:r>
              <a:rPr lang="en-US" sz="8500" b="1" dirty="0" err="1">
                <a:latin typeface="Typo Hoop Demo" panose="02000500000000000000"/>
              </a:rPr>
              <a:t>Kompass</a:t>
            </a:r>
            <a:endParaRPr lang="en-US" sz="8533" b="1" dirty="0" err="1">
              <a:latin typeface="Typo Hoop Demo" panose="0200050000000000000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526330" y="2448278"/>
            <a:ext cx="6290528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89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2489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2489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2489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2489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2489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0166E9-1ABE-4B78-A218-13E7B23A63A9}"/>
              </a:ext>
            </a:extLst>
          </p:cNvPr>
          <p:cNvGrpSpPr/>
          <p:nvPr/>
        </p:nvGrpSpPr>
        <p:grpSpPr>
          <a:xfrm>
            <a:off x="6466453" y="634490"/>
            <a:ext cx="104235" cy="540731"/>
            <a:chOff x="4505021" y="2461173"/>
            <a:chExt cx="114682" cy="48308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78FF788-2073-4B7E-B58B-90E6BD11152D}"/>
                </a:ext>
              </a:extLst>
            </p:cNvPr>
            <p:cNvSpPr/>
            <p:nvPr/>
          </p:nvSpPr>
          <p:spPr>
            <a:xfrm rot="10800000" flipH="1">
              <a:off x="4505021" y="2467424"/>
              <a:ext cx="114682" cy="476832"/>
            </a:xfrm>
            <a:prstGeom prst="roundRect">
              <a:avLst>
                <a:gd name="adj" fmla="val 50000"/>
              </a:avLst>
            </a:prstGeom>
            <a:solidFill>
              <a:srgbClr val="BE51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A864BFE-309B-441C-8E5B-D58A4E5F2A4C}"/>
                </a:ext>
              </a:extLst>
            </p:cNvPr>
            <p:cNvSpPr/>
            <p:nvPr/>
          </p:nvSpPr>
          <p:spPr>
            <a:xfrm rot="10800000" flipH="1">
              <a:off x="4505021" y="2461173"/>
              <a:ext cx="114682" cy="127382"/>
            </a:xfrm>
            <a:prstGeom prst="roundRect">
              <a:avLst>
                <a:gd name="adj" fmla="val 50000"/>
              </a:avLst>
            </a:prstGeom>
            <a:solidFill>
              <a:srgbClr val="FDA0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A1C3845-CBBB-4149-BC6E-0CAF7DBE42AA}"/>
              </a:ext>
            </a:extLst>
          </p:cNvPr>
          <p:cNvSpPr txBox="1"/>
          <p:nvPr/>
        </p:nvSpPr>
        <p:spPr>
          <a:xfrm>
            <a:off x="3554325" y="3326611"/>
            <a:ext cx="763245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CC5A21"/>
                </a:solidFill>
                <a:latin typeface="Typo Hoop Demo" panose="02000500000000000000" pitchFamily="2" charset="0"/>
              </a:rPr>
              <a:t>sujet</a:t>
            </a:r>
            <a:r>
              <a:rPr lang="en-US" sz="4267" b="1" dirty="0">
                <a:solidFill>
                  <a:srgbClr val="CC5A21"/>
                </a:solidFill>
                <a:latin typeface="Typo Hoop Demo" panose="02000500000000000000" pitchFamily="2" charset="0"/>
              </a:rPr>
              <a:t>: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FC6EE30-5E79-49A5-8AC6-D815E7529E48}"/>
              </a:ext>
            </a:extLst>
          </p:cNvPr>
          <p:cNvSpPr/>
          <p:nvPr/>
        </p:nvSpPr>
        <p:spPr>
          <a:xfrm rot="5400000">
            <a:off x="8529447" y="596647"/>
            <a:ext cx="439988" cy="6386356"/>
          </a:xfrm>
          <a:prstGeom prst="roundRect">
            <a:avLst>
              <a:gd name="adj" fmla="val 50000"/>
            </a:avLst>
          </a:prstGeom>
          <a:solidFill>
            <a:srgbClr val="F98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11602557" y="4517327"/>
            <a:ext cx="439988" cy="429561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2F30E40-DF51-453B-9638-8FE42F0CF2F3}"/>
              </a:ext>
            </a:extLst>
          </p:cNvPr>
          <p:cNvSpPr/>
          <p:nvPr/>
        </p:nvSpPr>
        <p:spPr>
          <a:xfrm rot="5400000">
            <a:off x="11095917" y="4616244"/>
            <a:ext cx="439988" cy="1122226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02" name="Picture 101" descr="A pixelated cartoon of a baby&#10;&#10;AI-generated content may be incorrect.">
            <a:extLst>
              <a:ext uri="{FF2B5EF4-FFF2-40B4-BE49-F238E27FC236}">
                <a16:creationId xmlns:a16="http://schemas.microsoft.com/office/drawing/2014/main" id="{544259B9-D5EA-4F32-85E8-4C23A72AE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312" y="144634"/>
            <a:ext cx="1195307" cy="13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8E8C5-C50F-1AD3-F129-BC391456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60BAF8-E312-8390-C481-9E6D8F7049B3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995A2-B47D-8946-86AD-B267921F3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41ED4E-2862-CDC2-852E-1EB9C48BBD4B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DFA3C09-2F87-ECFE-3D1A-36CCBE625494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BB3274-B4E3-F501-4047-94172616479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A90DA6-BF5E-7E29-2A71-B0E09DF35A69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F5DDDE1-A9C5-A531-1327-FCC33AF49DF3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56291-FB60-E627-DCF1-7EF64C0D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58" y="3119255"/>
            <a:ext cx="1515393" cy="6194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439BE-17B8-EE7C-C63F-A002F652776E}"/>
              </a:ext>
            </a:extLst>
          </p:cNvPr>
          <p:cNvSpPr txBox="1"/>
          <p:nvPr/>
        </p:nvSpPr>
        <p:spPr>
          <a:xfrm>
            <a:off x="1689458" y="3738745"/>
            <a:ext cx="2717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Website</a:t>
            </a:r>
          </a:p>
          <a:p>
            <a:endParaRPr lang="en-US" dirty="0"/>
          </a:p>
          <a:p>
            <a:r>
              <a:rPr lang="en-US" dirty="0"/>
              <a:t>https://philosophia.lu/ai4u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CB225-9202-3EDE-D4A6-DAC2A012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553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7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2F50B-49FF-401A-B7BC-6635AEF74F69}"/>
              </a:ext>
            </a:extLst>
          </p:cNvPr>
          <p:cNvSpPr txBox="1"/>
          <p:nvPr/>
        </p:nvSpPr>
        <p:spPr>
          <a:xfrm>
            <a:off x="2583390" y="3952085"/>
            <a:ext cx="323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ahnschrift" panose="020B0502040204020203" pitchFamily="34" charset="0"/>
                <a:hlinkClick r:id="rId3"/>
              </a:rPr>
              <a:t>https://ki-kompass.lu</a:t>
            </a:r>
            <a:r>
              <a:rPr lang="en-US" sz="2400" dirty="0">
                <a:latin typeface="Bahnschrift" panose="020B0502040204020203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A6DA1A-E0D6-455E-B210-7E107B359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693" y="1458742"/>
            <a:ext cx="4286250" cy="4286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D9E55-9BF5-47EA-843A-0FB5A706B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867" y="2952691"/>
            <a:ext cx="3470624" cy="9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0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Bahnschrift" panose="020B0502040204020203" pitchFamily="34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Bahnschrift" panose="020B0502040204020203" pitchFamily="34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EE35ED-116A-4378-89DD-68C5399F8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44" y="1371001"/>
            <a:ext cx="8949614" cy="4115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2EE6A-BC65-40C8-BAB0-5C5317C1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92" y="1416055"/>
            <a:ext cx="1678297" cy="42915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6BDFBE0-C3B3-4D27-8CA9-BD147F6FB395}"/>
              </a:ext>
            </a:extLst>
          </p:cNvPr>
          <p:cNvSpPr/>
          <p:nvPr/>
        </p:nvSpPr>
        <p:spPr>
          <a:xfrm rot="5400000">
            <a:off x="2249838" y="864700"/>
            <a:ext cx="245681" cy="3908874"/>
          </a:xfrm>
          <a:prstGeom prst="roundRect">
            <a:avLst>
              <a:gd name="adj" fmla="val 50000"/>
            </a:avLst>
          </a:prstGeom>
          <a:solidFill>
            <a:srgbClr val="CC5A21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BCBDC-0871-4636-AD0C-4EA861AB1A9F}"/>
              </a:ext>
            </a:extLst>
          </p:cNvPr>
          <p:cNvSpPr txBox="1"/>
          <p:nvPr/>
        </p:nvSpPr>
        <p:spPr>
          <a:xfrm>
            <a:off x="789246" y="2680637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300" spc="71" dirty="0">
                <a:latin typeface="Bahnschrift" panose="020B0502040204020203" pitchFamily="34" charset="0"/>
              </a:rPr>
              <a:t>National KI </a:t>
            </a:r>
            <a:r>
              <a:rPr lang="en-US" sz="1200" kern="1300" spc="71" dirty="0" err="1">
                <a:latin typeface="Bahnschrift" panose="020B0502040204020203" pitchFamily="34" charset="0"/>
              </a:rPr>
              <a:t>Richtlinnen</a:t>
            </a:r>
            <a:endParaRPr lang="en-US" sz="1200" kern="1300" spc="71" dirty="0">
              <a:latin typeface="Bahnschrift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932256-D42B-431D-8483-69A8F6F7D3A5}"/>
              </a:ext>
            </a:extLst>
          </p:cNvPr>
          <p:cNvSpPr/>
          <p:nvPr/>
        </p:nvSpPr>
        <p:spPr>
          <a:xfrm rot="5400000">
            <a:off x="9723415" y="561489"/>
            <a:ext cx="245681" cy="4483977"/>
          </a:xfrm>
          <a:prstGeom prst="roundRect">
            <a:avLst>
              <a:gd name="adj" fmla="val 50000"/>
            </a:avLst>
          </a:prstGeom>
          <a:solidFill>
            <a:srgbClr val="CC5A21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14AF88-0775-498D-BB6A-C3E6A6D162BC}"/>
              </a:ext>
            </a:extLst>
          </p:cNvPr>
          <p:cNvSpPr txBox="1"/>
          <p:nvPr/>
        </p:nvSpPr>
        <p:spPr>
          <a:xfrm>
            <a:off x="9590101" y="2662588"/>
            <a:ext cx="2080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300" spc="71" dirty="0" err="1">
                <a:latin typeface="Bahnschrift" panose="020B0502040204020203" pitchFamily="34" charset="0"/>
              </a:rPr>
              <a:t>Offiziell</a:t>
            </a:r>
            <a:r>
              <a:rPr lang="en-US" sz="1200" kern="1300" spc="71" dirty="0">
                <a:latin typeface="Bahnschrift" panose="020B0502040204020203" pitchFamily="34" charset="0"/>
              </a:rPr>
              <a:t> KI </a:t>
            </a:r>
            <a:r>
              <a:rPr lang="en-US" sz="1200" kern="1300" spc="71" dirty="0" err="1">
                <a:latin typeface="Bahnschrift" panose="020B0502040204020203" pitchFamily="34" charset="0"/>
              </a:rPr>
              <a:t>Platformen</a:t>
            </a:r>
            <a:endParaRPr lang="en-US" sz="1200" kern="1300" spc="71" dirty="0">
              <a:latin typeface="Bahnschrift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3F9220A-3331-44C6-9C25-A439A0104BF8}"/>
              </a:ext>
            </a:extLst>
          </p:cNvPr>
          <p:cNvSpPr/>
          <p:nvPr/>
        </p:nvSpPr>
        <p:spPr>
          <a:xfrm>
            <a:off x="425460" y="2706775"/>
            <a:ext cx="235268" cy="231341"/>
          </a:xfrm>
          <a:prstGeom prst="roundRect">
            <a:avLst>
              <a:gd name="adj" fmla="val 50000"/>
            </a:avLst>
          </a:prstGeom>
          <a:solidFill>
            <a:srgbClr val="C95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19FA56-4C30-43FB-9040-E4CAD6E68A02}"/>
              </a:ext>
            </a:extLst>
          </p:cNvPr>
          <p:cNvSpPr/>
          <p:nvPr/>
        </p:nvSpPr>
        <p:spPr>
          <a:xfrm>
            <a:off x="11852077" y="2694977"/>
            <a:ext cx="235268" cy="231341"/>
          </a:xfrm>
          <a:prstGeom prst="roundRect">
            <a:avLst>
              <a:gd name="adj" fmla="val 50000"/>
            </a:avLst>
          </a:prstGeom>
          <a:solidFill>
            <a:srgbClr val="C95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37971E-2B07-493B-A28F-BFE40FEAC67F}"/>
              </a:ext>
            </a:extLst>
          </p:cNvPr>
          <p:cNvSpPr/>
          <p:nvPr/>
        </p:nvSpPr>
        <p:spPr>
          <a:xfrm rot="5400000">
            <a:off x="2447200" y="2609925"/>
            <a:ext cx="245681" cy="3908874"/>
          </a:xfrm>
          <a:prstGeom prst="roundRect">
            <a:avLst>
              <a:gd name="adj" fmla="val 50000"/>
            </a:avLst>
          </a:prstGeom>
          <a:solidFill>
            <a:srgbClr val="CC5A21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9FE7B0-C159-4E00-A64B-B5D21A956C3B}"/>
              </a:ext>
            </a:extLst>
          </p:cNvPr>
          <p:cNvSpPr txBox="1"/>
          <p:nvPr/>
        </p:nvSpPr>
        <p:spPr>
          <a:xfrm>
            <a:off x="986608" y="4425862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300" spc="71" dirty="0" err="1">
                <a:latin typeface="Bahnschrift" panose="020B0502040204020203" pitchFamily="34" charset="0"/>
              </a:rPr>
              <a:t>Formatiounen</a:t>
            </a:r>
            <a:endParaRPr lang="en-US" sz="1200" kern="1300" spc="71" dirty="0">
              <a:latin typeface="Bahnschrift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75959D3-D93A-434A-9316-64F7F7903A5E}"/>
              </a:ext>
            </a:extLst>
          </p:cNvPr>
          <p:cNvSpPr/>
          <p:nvPr/>
        </p:nvSpPr>
        <p:spPr>
          <a:xfrm>
            <a:off x="622822" y="4452000"/>
            <a:ext cx="235268" cy="231341"/>
          </a:xfrm>
          <a:prstGeom prst="roundRect">
            <a:avLst>
              <a:gd name="adj" fmla="val 50000"/>
            </a:avLst>
          </a:prstGeom>
          <a:solidFill>
            <a:srgbClr val="C95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Bahnschrift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38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20" grpId="0" animBg="1"/>
      <p:bldP spid="21" grpId="0" animBg="1"/>
      <p:bldP spid="22" grpId="0" animBg="1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Typo Hoop Demo" panose="02000500000000000000" pitchFamily="2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Typo Hoop Demo" panose="02000500000000000000" pitchFamily="2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Typo Hoop Demo" panose="02000500000000000000" pitchFamily="2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Typo Hoop Demo" panose="02000500000000000000" pitchFamily="2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Typo Hoop Demo" panose="02000500000000000000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ypo Hoop Demo" panose="02000500000000000000" pitchFamily="2" charset="0"/>
                </a:rPr>
                <a:t>1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112AFC2-B284-4A30-B167-CD6B8CFEA17E}"/>
              </a:ext>
            </a:extLst>
          </p:cNvPr>
          <p:cNvSpPr/>
          <p:nvPr/>
        </p:nvSpPr>
        <p:spPr>
          <a:xfrm>
            <a:off x="1508268" y="2159934"/>
            <a:ext cx="9747702" cy="2538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rgbClr val="323154"/>
                </a:solidFill>
                <a:latin typeface="Typo Hoop Demo" panose="02000500000000000000" pitchFamily="2" charset="0"/>
              </a:rPr>
              <a:t>Die </a:t>
            </a:r>
            <a:r>
              <a:rPr lang="de-DE" dirty="0">
                <a:solidFill>
                  <a:srgbClr val="C95435"/>
                </a:solidFill>
                <a:latin typeface="Typo Hoop Demo" panose="02000500000000000000" pitchFamily="2" charset="0"/>
              </a:rPr>
              <a:t>nationale Strategie </a:t>
            </a:r>
            <a:r>
              <a:rPr lang="de-DE" dirty="0">
                <a:solidFill>
                  <a:srgbClr val="323154"/>
                </a:solidFill>
                <a:latin typeface="Typo Hoop Demo" panose="02000500000000000000" pitchFamily="2" charset="0"/>
              </a:rPr>
              <a:t>zeigt auf, wie Künstliche Intelligenz (KI) verantwortungsvoll, transparent und pädagogisch sinnvoll in Schule und Unterricht genutzt werden kann</a:t>
            </a:r>
            <a:r>
              <a:rPr lang="de-DE" dirty="0">
                <a:solidFill>
                  <a:srgbClr val="323154"/>
                </a:solidFill>
                <a:latin typeface="ColorTube" pitchFamily="50" charset="0"/>
              </a:rPr>
              <a:t>.</a:t>
            </a:r>
            <a:r>
              <a:rPr lang="de-DE" dirty="0">
                <a:solidFill>
                  <a:srgbClr val="323154"/>
                </a:solidFill>
                <a:latin typeface="Typo Hoop Demo" panose="020005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rgbClr val="323154"/>
              </a:solidFill>
              <a:latin typeface="Typo Hoop Demo" panose="02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323154"/>
                </a:solidFill>
                <a:latin typeface="Typo Hoop Demo" panose="02000500000000000000" pitchFamily="2" charset="0"/>
              </a:rPr>
              <a:t>Sie legt erste </a:t>
            </a:r>
            <a:r>
              <a:rPr lang="de-DE" dirty="0">
                <a:solidFill>
                  <a:srgbClr val="C95435"/>
                </a:solidFill>
                <a:latin typeface="Typo Hoop Demo" panose="02000500000000000000" pitchFamily="2" charset="0"/>
              </a:rPr>
              <a:t>rechtliche, ethische und pädagogische Leitplanken </a:t>
            </a:r>
            <a:r>
              <a:rPr lang="de-DE" dirty="0">
                <a:solidFill>
                  <a:srgbClr val="323154"/>
                </a:solidFill>
                <a:latin typeface="Typo Hoop Demo" panose="02000500000000000000" pitchFamily="2" charset="0"/>
              </a:rPr>
              <a:t>fest, die Lehrkräften und Schulleitungen im Alltag Orientierung und Sicherheit geben</a:t>
            </a:r>
            <a:r>
              <a:rPr lang="de-DE" dirty="0">
                <a:solidFill>
                  <a:srgbClr val="323154"/>
                </a:solidFill>
                <a:latin typeface="ColorTube" pitchFamily="50" charset="0"/>
              </a:rPr>
              <a:t>.</a:t>
            </a:r>
            <a:endParaRPr lang="en-US" dirty="0">
              <a:latin typeface="ColorTub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7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Typo Hoop Demo" panose="02000500000000000000" pitchFamily="2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Typo Hoop Demo" panose="02000500000000000000" pitchFamily="2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Typo Hoop Demo" panose="02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F7ADC0-6E9D-46E5-A460-CE5FE6F0CB6C}"/>
              </a:ext>
            </a:extLst>
          </p:cNvPr>
          <p:cNvGrpSpPr/>
          <p:nvPr/>
        </p:nvGrpSpPr>
        <p:grpSpPr>
          <a:xfrm>
            <a:off x="1019046" y="1736266"/>
            <a:ext cx="5432681" cy="336182"/>
            <a:chOff x="418242" y="2700607"/>
            <a:chExt cx="3908874" cy="2456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4BB8F35-F4D6-4E6D-B426-F87A2959D445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4A6DB1-3BF6-4364-90B2-E4BA3948DB86}"/>
                </a:ext>
              </a:extLst>
            </p:cNvPr>
            <p:cNvSpPr txBox="1"/>
            <p:nvPr/>
          </p:nvSpPr>
          <p:spPr>
            <a:xfrm>
              <a:off x="1242102" y="2715686"/>
              <a:ext cx="304610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Lernen</a:t>
              </a:r>
              <a:r>
                <a:rPr lang="en-US" sz="14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ohne</a:t>
              </a:r>
              <a:r>
                <a:rPr lang="en-US" sz="14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KI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C980E7-0A25-4C4F-AFD8-A2AC5B76AE5D}"/>
                </a:ext>
              </a:extLst>
            </p:cNvPr>
            <p:cNvSpPr/>
            <p:nvPr/>
          </p:nvSpPr>
          <p:spPr>
            <a:xfrm>
              <a:off x="425460" y="2706775"/>
              <a:ext cx="762174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EF C1-3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1D83FC-F5EB-4DD8-B1AF-927918C43980}"/>
              </a:ext>
            </a:extLst>
          </p:cNvPr>
          <p:cNvSpPr txBox="1"/>
          <p:nvPr/>
        </p:nvSpPr>
        <p:spPr>
          <a:xfrm>
            <a:off x="1019045" y="2140008"/>
            <a:ext cx="10295917" cy="4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KI-Nutzung: </a:t>
            </a:r>
            <a:r>
              <a:rPr lang="de-DE" sz="1600" dirty="0">
                <a:solidFill>
                  <a:srgbClr val="C95435"/>
                </a:solidFill>
                <a:latin typeface="Bahnschrift" panose="020B0502040204020203" pitchFamily="34" charset="0"/>
              </a:rPr>
              <a:t>Keine aktive Nutzung </a:t>
            </a:r>
            <a:r>
              <a:rPr lang="de-DE" sz="1600" dirty="0">
                <a:latin typeface="Bahnschrift" panose="020B0502040204020203" pitchFamily="34" charset="0"/>
              </a:rPr>
              <a:t>durch die Schülerinnen und Schüler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B94163-F58A-471A-A1AA-35303366EF46}"/>
              </a:ext>
            </a:extLst>
          </p:cNvPr>
          <p:cNvGrpSpPr/>
          <p:nvPr/>
        </p:nvGrpSpPr>
        <p:grpSpPr>
          <a:xfrm>
            <a:off x="1019046" y="2921057"/>
            <a:ext cx="5432681" cy="336182"/>
            <a:chOff x="418242" y="2700607"/>
            <a:chExt cx="3908874" cy="24568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16A8664-46CC-4392-9A34-82CB306246F7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7BCC05-FA80-44CE-8FEC-7B869EC97704}"/>
                </a:ext>
              </a:extLst>
            </p:cNvPr>
            <p:cNvSpPr txBox="1"/>
            <p:nvPr/>
          </p:nvSpPr>
          <p:spPr>
            <a:xfrm>
              <a:off x="1844846" y="2715686"/>
              <a:ext cx="1961738" cy="2249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latin typeface="Bahnschrift" panose="020B0502040204020203" pitchFamily="34" charset="0"/>
                </a:rPr>
                <a:t>Lernen</a:t>
              </a:r>
              <a:r>
                <a:rPr lang="en-US" sz="1400" kern="1300" spc="71" dirty="0">
                  <a:latin typeface="Bahnschrift" panose="020B0502040204020203" pitchFamily="34" charset="0"/>
                </a:rPr>
                <a:t> </a:t>
              </a:r>
              <a:r>
                <a:rPr lang="en-US" sz="1400" kern="1300" spc="71" dirty="0" err="1">
                  <a:latin typeface="Bahnschrift" panose="020B0502040204020203" pitchFamily="34" charset="0"/>
                </a:rPr>
                <a:t>über</a:t>
              </a:r>
              <a:r>
                <a:rPr lang="en-US" sz="1400" kern="1300" spc="71" dirty="0">
                  <a:latin typeface="Bahnschrift" panose="020B0502040204020203" pitchFamily="34" charset="0"/>
                </a:rPr>
                <a:t> KI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5F7F19F-67E1-4B3C-9A13-83B69CE3FB66}"/>
                </a:ext>
              </a:extLst>
            </p:cNvPr>
            <p:cNvSpPr/>
            <p:nvPr/>
          </p:nvSpPr>
          <p:spPr>
            <a:xfrm>
              <a:off x="425460" y="2706775"/>
              <a:ext cx="1326712" cy="231341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ES 7ème-5ème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6FB9356-E548-4C13-AB54-E1F91B7A8259}"/>
              </a:ext>
            </a:extLst>
          </p:cNvPr>
          <p:cNvSpPr txBox="1"/>
          <p:nvPr/>
        </p:nvSpPr>
        <p:spPr>
          <a:xfrm>
            <a:off x="1019045" y="3324799"/>
            <a:ext cx="10295917" cy="152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C95435"/>
                </a:solidFill>
                <a:latin typeface="Bahnschrift" panose="020B0502040204020203" pitchFamily="34" charset="0"/>
              </a:rPr>
              <a:t>Verstehen, was KI ist: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wie ihre Antworten entstehen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wie sie funktioniert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</a:rPr>
              <a:t>wo ihre Grenzen und Bias liegen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AEE37-3C70-4D48-99BB-8A090A1CB6A5}"/>
              </a:ext>
            </a:extLst>
          </p:cNvPr>
          <p:cNvSpPr/>
          <p:nvPr/>
        </p:nvSpPr>
        <p:spPr>
          <a:xfrm>
            <a:off x="6015175" y="3324799"/>
            <a:ext cx="4916330" cy="152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CC5A21"/>
                </a:solidFill>
                <a:latin typeface="Bahnschrift" panose="020B0502040204020203" pitchFamily="34" charset="0"/>
              </a:rPr>
              <a:t>KI-Nutzung: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Anschauliche und </a:t>
            </a:r>
            <a:r>
              <a:rPr lang="de-DE" sz="1600" dirty="0">
                <a:solidFill>
                  <a:srgbClr val="C95435"/>
                </a:solidFill>
                <a:latin typeface="Bahnschrift" panose="020B0502040204020203" pitchFamily="34" charset="0"/>
              </a:rPr>
              <a:t>begleitete Anwendung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z.B. Vergleich einer generierten Antwort mit einer manuellen Suche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D76D82-6BB2-4A6E-A308-1A4EF22E907B}"/>
              </a:ext>
            </a:extLst>
          </p:cNvPr>
          <p:cNvGrpSpPr/>
          <p:nvPr/>
        </p:nvGrpSpPr>
        <p:grpSpPr>
          <a:xfrm>
            <a:off x="1019045" y="5120533"/>
            <a:ext cx="5432681" cy="336182"/>
            <a:chOff x="418242" y="2700607"/>
            <a:chExt cx="3908874" cy="24568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0F7C304-C764-430D-96A7-CDDB225DB4C1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  <a:alpha val="5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1B071D-A52B-4489-BEEC-96F6FB4A46F2}"/>
                </a:ext>
              </a:extLst>
            </p:cNvPr>
            <p:cNvSpPr txBox="1"/>
            <p:nvPr/>
          </p:nvSpPr>
          <p:spPr>
            <a:xfrm>
              <a:off x="1844846" y="2715686"/>
              <a:ext cx="196174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accent6">
                      <a:lumMod val="50000"/>
                    </a:schemeClr>
                  </a:solidFill>
                  <a:latin typeface="Bahnschrift" panose="020B0502040204020203" pitchFamily="34" charset="0"/>
                </a:rPr>
                <a:t>Lernen</a:t>
              </a:r>
              <a:r>
                <a:rPr lang="en-US" sz="1400" kern="1300" spc="71" dirty="0">
                  <a:solidFill>
                    <a:schemeClr val="accent6">
                      <a:lumMod val="5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kern="1300" spc="71" dirty="0" err="1">
                  <a:solidFill>
                    <a:schemeClr val="accent6">
                      <a:lumMod val="50000"/>
                    </a:schemeClr>
                  </a:solidFill>
                  <a:latin typeface="Bahnschrift" panose="020B0502040204020203" pitchFamily="34" charset="0"/>
                </a:rPr>
                <a:t>mit</a:t>
              </a:r>
              <a:r>
                <a:rPr lang="en-US" sz="1400" kern="1300" spc="71" dirty="0">
                  <a:solidFill>
                    <a:schemeClr val="accent6">
                      <a:lumMod val="50000"/>
                    </a:schemeClr>
                  </a:solidFill>
                  <a:latin typeface="Bahnschrift" panose="020B0502040204020203" pitchFamily="34" charset="0"/>
                </a:rPr>
                <a:t> KI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12B382F-0BB0-4A55-B428-72E1D67FE5F9}"/>
                </a:ext>
              </a:extLst>
            </p:cNvPr>
            <p:cNvSpPr/>
            <p:nvPr/>
          </p:nvSpPr>
          <p:spPr>
            <a:xfrm>
              <a:off x="425460" y="2706775"/>
              <a:ext cx="1326712" cy="23134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ES 4ème-1ère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DF04D54-C713-42FB-A38A-FC849CB64456}"/>
              </a:ext>
            </a:extLst>
          </p:cNvPr>
          <p:cNvSpPr txBox="1"/>
          <p:nvPr/>
        </p:nvSpPr>
        <p:spPr>
          <a:xfrm>
            <a:off x="1122826" y="5592370"/>
            <a:ext cx="10295917" cy="78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KI-Nutzung: Selbstständiges und verantwortungsbewusstes Arbeiten 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</a:rPr>
              <a:t>Ab 16 Jahren, mit zugelassenen Schulkonten!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7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Bahnschrift" panose="020B0502040204020203" pitchFamily="34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Bahnschrift" panose="020B0502040204020203" pitchFamily="34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F7ADC0-6E9D-46E5-A460-CE5FE6F0CB6C}"/>
              </a:ext>
            </a:extLst>
          </p:cNvPr>
          <p:cNvGrpSpPr/>
          <p:nvPr/>
        </p:nvGrpSpPr>
        <p:grpSpPr>
          <a:xfrm>
            <a:off x="1019046" y="2267203"/>
            <a:ext cx="5432681" cy="336182"/>
            <a:chOff x="418242" y="2700607"/>
            <a:chExt cx="3908874" cy="2456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4BB8F35-F4D6-4E6D-B426-F87A2959D445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4A6DB1-3BF6-4364-90B2-E4BA3948DB86}"/>
                </a:ext>
              </a:extLst>
            </p:cNvPr>
            <p:cNvSpPr txBox="1"/>
            <p:nvPr/>
          </p:nvSpPr>
          <p:spPr>
            <a:xfrm>
              <a:off x="953464" y="2715686"/>
              <a:ext cx="304610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Geführte</a:t>
              </a:r>
              <a:r>
                <a:rPr lang="en-US" sz="14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Nutzung</a:t>
              </a:r>
              <a:endParaRPr lang="en-US" sz="14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3C980E7-0A25-4C4F-AFD8-A2AC5B76AE5D}"/>
                </a:ext>
              </a:extLst>
            </p:cNvPr>
            <p:cNvSpPr/>
            <p:nvPr/>
          </p:nvSpPr>
          <p:spPr>
            <a:xfrm>
              <a:off x="425460" y="2706775"/>
              <a:ext cx="544137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ES I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9DE22F-9EF8-4F35-AE7E-CC5792725933}"/>
              </a:ext>
            </a:extLst>
          </p:cNvPr>
          <p:cNvGrpSpPr/>
          <p:nvPr/>
        </p:nvGrpSpPr>
        <p:grpSpPr>
          <a:xfrm>
            <a:off x="1019046" y="4191441"/>
            <a:ext cx="5432681" cy="336182"/>
            <a:chOff x="418242" y="2700607"/>
            <a:chExt cx="3908874" cy="24568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1C1D842-9E98-41B2-92B9-D7F720B9959D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251924-749B-4214-972B-510950F8EAC5}"/>
                </a:ext>
              </a:extLst>
            </p:cNvPr>
            <p:cNvSpPr txBox="1"/>
            <p:nvPr/>
          </p:nvSpPr>
          <p:spPr>
            <a:xfrm>
              <a:off x="953464" y="2715686"/>
              <a:ext cx="304610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Autonome</a:t>
              </a:r>
              <a:r>
                <a:rPr lang="en-US" sz="14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Nutzung</a:t>
              </a:r>
              <a:endParaRPr lang="en-US" sz="14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56D6756-62B8-4B81-91FB-7102F20E7965}"/>
                </a:ext>
              </a:extLst>
            </p:cNvPr>
            <p:cNvSpPr/>
            <p:nvPr/>
          </p:nvSpPr>
          <p:spPr>
            <a:xfrm>
              <a:off x="425460" y="2706775"/>
              <a:ext cx="544137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ES II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61D83FC-F5EB-4DD8-B1AF-927918C43980}"/>
              </a:ext>
            </a:extLst>
          </p:cNvPr>
          <p:cNvSpPr txBox="1"/>
          <p:nvPr/>
        </p:nvSpPr>
        <p:spPr>
          <a:xfrm>
            <a:off x="1019045" y="2670945"/>
            <a:ext cx="10455200" cy="78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Bahnschrift" panose="020B0502040204020203" pitchFamily="34" charset="0"/>
              </a:rPr>
              <a:t>KI </a:t>
            </a:r>
            <a:r>
              <a:rPr lang="en-US" sz="1600" dirty="0" err="1">
                <a:latin typeface="Bahnschrift" panose="020B0502040204020203" pitchFamily="34" charset="0"/>
              </a:rPr>
              <a:t>zum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Organisieren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dirty="0" err="1">
                <a:latin typeface="Bahnschrift" panose="020B0502040204020203" pitchFamily="34" charset="0"/>
              </a:rPr>
              <a:t>Zusammenf</a:t>
            </a:r>
            <a:r>
              <a:rPr lang="de-DE" sz="1600" dirty="0">
                <a:latin typeface="Bahnschrift" panose="020B0502040204020203" pitchFamily="34" charset="0"/>
              </a:rPr>
              <a:t>assen und Generieren von Ideen – </a:t>
            </a:r>
            <a:r>
              <a:rPr lang="de-DE" sz="1600" dirty="0">
                <a:solidFill>
                  <a:srgbClr val="C95435"/>
                </a:solidFill>
                <a:latin typeface="Bahnschrift" panose="020B0502040204020203" pitchFamily="34" charset="0"/>
              </a:rPr>
              <a:t>begleitet von einer kritischen Diskussion</a:t>
            </a:r>
            <a:r>
              <a:rPr lang="de-DE" sz="1600" dirty="0">
                <a:latin typeface="Bahnschrift" panose="020B0502040204020203" pitchFamily="34" charset="0"/>
              </a:rPr>
              <a:t> über die Korrektheit und Grenzen der Ergebnisse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226D05-095C-4438-BEDF-7489F6221DD1}"/>
              </a:ext>
            </a:extLst>
          </p:cNvPr>
          <p:cNvSpPr/>
          <p:nvPr/>
        </p:nvSpPr>
        <p:spPr>
          <a:xfrm>
            <a:off x="1029077" y="4663535"/>
            <a:ext cx="10338979" cy="7897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Zunehmend autonome und verantwortungsbewusste Nutzung (</a:t>
            </a:r>
            <a:r>
              <a:rPr lang="de-DE" sz="1600" dirty="0">
                <a:solidFill>
                  <a:srgbClr val="C95435"/>
                </a:solidFill>
                <a:latin typeface="Bahnschrift" panose="020B0502040204020203" pitchFamily="34" charset="0"/>
              </a:rPr>
              <a:t>ab 16 Jahren</a:t>
            </a:r>
            <a:r>
              <a:rPr lang="de-DE" sz="1600" dirty="0">
                <a:latin typeface="Bahnschrift" panose="020B0502040204020203" pitchFamily="34" charset="0"/>
              </a:rPr>
              <a:t>): Integration in kreative Projekte, Forschung, gemeinsame Konstruktion – </a:t>
            </a:r>
            <a:r>
              <a:rPr lang="de-DE" sz="1600" dirty="0">
                <a:solidFill>
                  <a:srgbClr val="C95435"/>
                </a:solidFill>
                <a:latin typeface="Bahnschrift" panose="020B0502040204020203" pitchFamily="34" charset="0"/>
              </a:rPr>
              <a:t>mit Transparenz und Verantwortung</a:t>
            </a:r>
            <a:endParaRPr lang="en-US" sz="1600" dirty="0">
              <a:solidFill>
                <a:srgbClr val="C95435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8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F3C37E3-B91E-4B4F-8C25-C2DF3B207F2B}"/>
              </a:ext>
            </a:extLst>
          </p:cNvPr>
          <p:cNvSpPr/>
          <p:nvPr/>
        </p:nvSpPr>
        <p:spPr>
          <a:xfrm>
            <a:off x="8539658" y="1660641"/>
            <a:ext cx="3021555" cy="5097043"/>
          </a:xfrm>
          <a:prstGeom prst="rect">
            <a:avLst/>
          </a:prstGeom>
          <a:gradFill flip="none" rotWithShape="1">
            <a:gsLst>
              <a:gs pos="0">
                <a:srgbClr val="A9D18E"/>
              </a:gs>
              <a:gs pos="100000">
                <a:schemeClr val="bg1"/>
              </a:gs>
              <a:gs pos="53000">
                <a:srgbClr val="D4E9C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6FBE92-70BB-44F2-8E51-47B334D43275}"/>
              </a:ext>
            </a:extLst>
          </p:cNvPr>
          <p:cNvSpPr/>
          <p:nvPr/>
        </p:nvSpPr>
        <p:spPr>
          <a:xfrm>
            <a:off x="4895063" y="1668902"/>
            <a:ext cx="3021555" cy="5097043"/>
          </a:xfrm>
          <a:prstGeom prst="rect">
            <a:avLst/>
          </a:prstGeom>
          <a:gradFill flip="none" rotWithShape="1">
            <a:gsLst>
              <a:gs pos="0">
                <a:srgbClr val="9DC3E6"/>
              </a:gs>
              <a:gs pos="100000">
                <a:schemeClr val="bg1"/>
              </a:gs>
              <a:gs pos="53000">
                <a:srgbClr val="E1EDF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E26F59-9D0F-471C-8389-DBEF778E9278}"/>
              </a:ext>
            </a:extLst>
          </p:cNvPr>
          <p:cNvSpPr/>
          <p:nvPr/>
        </p:nvSpPr>
        <p:spPr>
          <a:xfrm>
            <a:off x="1078253" y="1660641"/>
            <a:ext cx="3139669" cy="5097043"/>
          </a:xfrm>
          <a:prstGeom prst="rect">
            <a:avLst/>
          </a:prstGeom>
          <a:gradFill flip="none" rotWithShape="1">
            <a:gsLst>
              <a:gs pos="0">
                <a:srgbClr val="FDA079">
                  <a:tint val="66000"/>
                  <a:satMod val="160000"/>
                </a:srgbClr>
              </a:gs>
              <a:gs pos="100000">
                <a:schemeClr val="bg1"/>
              </a:gs>
              <a:gs pos="53000">
                <a:srgbClr val="FDA07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82F3F7-343C-4D50-A1C8-008BA92A96BA}"/>
              </a:ext>
            </a:extLst>
          </p:cNvPr>
          <p:cNvSpPr/>
          <p:nvPr/>
        </p:nvSpPr>
        <p:spPr>
          <a:xfrm rot="5400000">
            <a:off x="2967587" y="-1974593"/>
            <a:ext cx="249698" cy="5686110"/>
          </a:xfrm>
          <a:prstGeom prst="roundRect">
            <a:avLst>
              <a:gd name="adj" fmla="val 50000"/>
            </a:avLst>
          </a:prstGeom>
          <a:solidFill>
            <a:srgbClr val="CC5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FA30E-67E0-425B-AF2D-007E8CA3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37" y="144634"/>
            <a:ext cx="1515393" cy="619490"/>
          </a:xfrm>
          <a:prstGeom prst="rect">
            <a:avLst/>
          </a:prstGeom>
          <a:noFill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D9DBD1-DF3E-4AA6-A089-CD4FA476C778}"/>
              </a:ext>
            </a:extLst>
          </p:cNvPr>
          <p:cNvSpPr/>
          <p:nvPr/>
        </p:nvSpPr>
        <p:spPr>
          <a:xfrm rot="5400000">
            <a:off x="896206" y="37166"/>
            <a:ext cx="245681" cy="598653"/>
          </a:xfrm>
          <a:prstGeom prst="roundRect">
            <a:avLst>
              <a:gd name="adj" fmla="val 50000"/>
            </a:avLst>
          </a:prstGeom>
          <a:solidFill>
            <a:srgbClr val="FDB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C0D123-B1EB-4526-BCA8-09BFDAA5249E}"/>
              </a:ext>
            </a:extLst>
          </p:cNvPr>
          <p:cNvSpPr/>
          <p:nvPr/>
        </p:nvSpPr>
        <p:spPr>
          <a:xfrm rot="5400000">
            <a:off x="694301" y="287561"/>
            <a:ext cx="237457" cy="619592"/>
          </a:xfrm>
          <a:prstGeom prst="roundRect">
            <a:avLst>
              <a:gd name="adj" fmla="val 50000"/>
            </a:avLst>
          </a:prstGeom>
          <a:solidFill>
            <a:srgbClr val="D86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A54D0-15E6-4CAD-BF3A-092843F1EEB7}"/>
              </a:ext>
            </a:extLst>
          </p:cNvPr>
          <p:cNvSpPr txBox="1"/>
          <p:nvPr/>
        </p:nvSpPr>
        <p:spPr>
          <a:xfrm>
            <a:off x="2824144" y="103110"/>
            <a:ext cx="240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98974"/>
                </a:solidFill>
                <a:latin typeface="Bahnschrift" panose="020B0502040204020203" pitchFamily="34" charset="0"/>
              </a:rPr>
              <a:t>Ki-</a:t>
            </a:r>
            <a:r>
              <a:rPr lang="en-US" sz="2800" b="1" dirty="0" err="1">
                <a:solidFill>
                  <a:srgbClr val="D98974"/>
                </a:solidFill>
                <a:latin typeface="Bahnschrift" panose="020B0502040204020203" pitchFamily="34" charset="0"/>
              </a:rPr>
              <a:t>kompass</a:t>
            </a:r>
            <a:endParaRPr lang="en-US" sz="2800" b="1" dirty="0">
              <a:solidFill>
                <a:srgbClr val="D98974"/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B5CC5F-CF8D-4A1A-91EE-E4A938260F4A}"/>
              </a:ext>
            </a:extLst>
          </p:cNvPr>
          <p:cNvSpPr txBox="1"/>
          <p:nvPr/>
        </p:nvSpPr>
        <p:spPr>
          <a:xfrm>
            <a:off x="249381" y="724093"/>
            <a:ext cx="3046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lmrl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projet</a:t>
            </a:r>
            <a:r>
              <a:rPr lang="en-US" sz="1200" b="1" kern="1300" spc="7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1200" b="1" kern="1300" spc="71" dirty="0" err="1">
                <a:solidFill>
                  <a:schemeClr val="bg1"/>
                </a:solidFill>
                <a:latin typeface="Bahnschrift" panose="020B0502040204020203" pitchFamily="34" charset="0"/>
              </a:rPr>
              <a:t>d’établissement</a:t>
            </a:r>
            <a:endParaRPr lang="en-US" sz="1200" b="1" kern="1300" spc="7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F5737A7-4717-4FE7-81EA-7C23A0E3B786}"/>
              </a:ext>
            </a:extLst>
          </p:cNvPr>
          <p:cNvSpPr/>
          <p:nvPr/>
        </p:nvSpPr>
        <p:spPr>
          <a:xfrm rot="5400000">
            <a:off x="5675964" y="737080"/>
            <a:ext cx="260125" cy="262764"/>
          </a:xfrm>
          <a:prstGeom prst="roundRect">
            <a:avLst>
              <a:gd name="adj" fmla="val 50000"/>
            </a:avLst>
          </a:prstGeom>
          <a:solidFill>
            <a:srgbClr val="F2A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Bahnschrift" panose="020B0502040204020203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7D4347E-ED5E-4309-B4BB-D312F1175FDD}"/>
              </a:ext>
            </a:extLst>
          </p:cNvPr>
          <p:cNvSpPr/>
          <p:nvPr/>
        </p:nvSpPr>
        <p:spPr>
          <a:xfrm>
            <a:off x="482713" y="6155897"/>
            <a:ext cx="11211361" cy="31521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72C3F34-86E5-4EE6-8E4A-52488279BB24}"/>
              </a:ext>
            </a:extLst>
          </p:cNvPr>
          <p:cNvSpPr/>
          <p:nvPr/>
        </p:nvSpPr>
        <p:spPr>
          <a:xfrm>
            <a:off x="482711" y="6168371"/>
            <a:ext cx="595541" cy="29600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Bahnschrift" panose="020B0502040204020203" pitchFamily="34" charset="0"/>
              </a:rPr>
              <a:t>ES II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8D3FA-6986-4EB5-87E8-AFA42744FA73}"/>
              </a:ext>
            </a:extLst>
          </p:cNvPr>
          <p:cNvGrpSpPr/>
          <p:nvPr/>
        </p:nvGrpSpPr>
        <p:grpSpPr>
          <a:xfrm>
            <a:off x="249381" y="1067289"/>
            <a:ext cx="3908874" cy="276999"/>
            <a:chOff x="418242" y="2680637"/>
            <a:chExt cx="3908874" cy="27699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6BDFBE0-C3B3-4D27-8CA9-BD147F6FB395}"/>
                </a:ext>
              </a:extLst>
            </p:cNvPr>
            <p:cNvSpPr/>
            <p:nvPr/>
          </p:nvSpPr>
          <p:spPr>
            <a:xfrm rot="5400000">
              <a:off x="2249838" y="864700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DBCBDC-0871-4636-AD0C-4EA861AB1A9F}"/>
                </a:ext>
              </a:extLst>
            </p:cNvPr>
            <p:cNvSpPr txBox="1"/>
            <p:nvPr/>
          </p:nvSpPr>
          <p:spPr>
            <a:xfrm>
              <a:off x="789246" y="2680637"/>
              <a:ext cx="3046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kern="1300" spc="71" dirty="0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National KI </a:t>
              </a:r>
              <a:r>
                <a:rPr lang="en-US" sz="1200" kern="1300" spc="71" dirty="0" err="1">
                  <a:solidFill>
                    <a:schemeClr val="accent2">
                      <a:lumMod val="50000"/>
                    </a:schemeClr>
                  </a:solidFill>
                  <a:latin typeface="Bahnschrift" panose="020B0502040204020203" pitchFamily="34" charset="0"/>
                </a:rPr>
                <a:t>Richtlinnen</a:t>
              </a:r>
              <a:endParaRPr lang="en-US" sz="1200" kern="1300" spc="71" dirty="0">
                <a:solidFill>
                  <a:schemeClr val="accent2">
                    <a:lumMod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3F9220A-3331-44C6-9C25-A439A0104BF8}"/>
                </a:ext>
              </a:extLst>
            </p:cNvPr>
            <p:cNvSpPr/>
            <p:nvPr/>
          </p:nvSpPr>
          <p:spPr>
            <a:xfrm>
              <a:off x="425460" y="2706775"/>
              <a:ext cx="235268" cy="231341"/>
            </a:xfrm>
            <a:prstGeom prst="roundRect">
              <a:avLst>
                <a:gd name="adj" fmla="val 50000"/>
              </a:avLst>
            </a:prstGeom>
            <a:solidFill>
              <a:srgbClr val="C95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Bahnschrift" panose="020B0502040204020203" pitchFamily="34" charset="0"/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DA026A-200A-4957-897F-D1169DAF3B16}"/>
              </a:ext>
            </a:extLst>
          </p:cNvPr>
          <p:cNvGrpSpPr/>
          <p:nvPr/>
        </p:nvGrpSpPr>
        <p:grpSpPr>
          <a:xfrm>
            <a:off x="933749" y="1636198"/>
            <a:ext cx="3463172" cy="336182"/>
            <a:chOff x="418242" y="2700607"/>
            <a:chExt cx="3908874" cy="24568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FDDFE48-6FC7-483A-9511-86E6564CA092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solidFill>
              <a:srgbClr val="CC5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5B129C-B2ED-4E33-8E5B-AF3E076A7E57}"/>
                </a:ext>
              </a:extLst>
            </p:cNvPr>
            <p:cNvSpPr txBox="1"/>
            <p:nvPr/>
          </p:nvSpPr>
          <p:spPr>
            <a:xfrm>
              <a:off x="1242102" y="2715686"/>
              <a:ext cx="3046100" cy="2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bg1"/>
                  </a:solidFill>
                  <a:latin typeface="Bahnschrift" panose="020B0502040204020203" pitchFamily="34" charset="0"/>
                </a:rPr>
                <a:t>Lernen</a:t>
              </a:r>
              <a:r>
                <a:rPr lang="en-US" sz="1400" kern="1300" spc="7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kern="1300" spc="71" dirty="0" err="1">
                  <a:solidFill>
                    <a:schemeClr val="bg1"/>
                  </a:solidFill>
                  <a:latin typeface="Bahnschrift" panose="020B0502040204020203" pitchFamily="34" charset="0"/>
                </a:rPr>
                <a:t>ohne</a:t>
              </a:r>
              <a:r>
                <a:rPr lang="en-US" sz="1400" kern="1300" spc="7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 KI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540F63-8AC3-41DF-A1D1-E2DB51D832A6}"/>
              </a:ext>
            </a:extLst>
          </p:cNvPr>
          <p:cNvGrpSpPr/>
          <p:nvPr/>
        </p:nvGrpSpPr>
        <p:grpSpPr>
          <a:xfrm>
            <a:off x="4737787" y="1640007"/>
            <a:ext cx="3339660" cy="336182"/>
            <a:chOff x="418242" y="2700607"/>
            <a:chExt cx="3908874" cy="245681"/>
          </a:xfrm>
          <a:solidFill>
            <a:schemeClr val="accent5">
              <a:lumMod val="75000"/>
            </a:schemeClr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AE93F7F-29BC-4AE0-BF2A-4D7E557DCAF1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35C82D-5E05-4B04-8BB4-0A9A3DC1F408}"/>
                </a:ext>
              </a:extLst>
            </p:cNvPr>
            <p:cNvSpPr txBox="1"/>
            <p:nvPr/>
          </p:nvSpPr>
          <p:spPr>
            <a:xfrm>
              <a:off x="1242103" y="2715686"/>
              <a:ext cx="2629498" cy="2249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bg1"/>
                  </a:solidFill>
                  <a:latin typeface="Bahnschrift" panose="020B0502040204020203" pitchFamily="34" charset="0"/>
                </a:rPr>
                <a:t>Lernen</a:t>
              </a:r>
              <a:r>
                <a:rPr lang="en-US" sz="1400" kern="1300" spc="7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kern="1300" spc="71" dirty="0" err="1">
                  <a:solidFill>
                    <a:schemeClr val="bg1"/>
                  </a:solidFill>
                  <a:latin typeface="Bahnschrift" panose="020B0502040204020203" pitchFamily="34" charset="0"/>
                </a:rPr>
                <a:t>über</a:t>
              </a:r>
              <a:r>
                <a:rPr lang="en-US" sz="1400" kern="1300" spc="7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 KI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D9002D-E0E0-43BF-A068-9BE59E7D3EE5}"/>
              </a:ext>
            </a:extLst>
          </p:cNvPr>
          <p:cNvGrpSpPr/>
          <p:nvPr/>
        </p:nvGrpSpPr>
        <p:grpSpPr>
          <a:xfrm>
            <a:off x="8374934" y="1628427"/>
            <a:ext cx="3339660" cy="336182"/>
            <a:chOff x="418242" y="2700607"/>
            <a:chExt cx="3908874" cy="245681"/>
          </a:xfrm>
          <a:solidFill>
            <a:schemeClr val="accent6">
              <a:lumMod val="75000"/>
            </a:scheme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8C660EB-10E3-460F-9DC7-FD7AD1659872}"/>
                </a:ext>
              </a:extLst>
            </p:cNvPr>
            <p:cNvSpPr/>
            <p:nvPr/>
          </p:nvSpPr>
          <p:spPr>
            <a:xfrm rot="5400000">
              <a:off x="2249838" y="869011"/>
              <a:ext cx="245681" cy="390887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ahnschrift" panose="020B050204020402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E88176F-A6DD-486A-BBB7-B05FE47DDC30}"/>
                </a:ext>
              </a:extLst>
            </p:cNvPr>
            <p:cNvSpPr txBox="1"/>
            <p:nvPr/>
          </p:nvSpPr>
          <p:spPr>
            <a:xfrm>
              <a:off x="1242103" y="2715686"/>
              <a:ext cx="2602782" cy="2249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kern="1300" spc="71" dirty="0" err="1">
                  <a:solidFill>
                    <a:schemeClr val="bg1"/>
                  </a:solidFill>
                  <a:latin typeface="Bahnschrift" panose="020B0502040204020203" pitchFamily="34" charset="0"/>
                </a:rPr>
                <a:t>Lernen</a:t>
              </a:r>
              <a:r>
                <a:rPr lang="en-US" sz="1400" kern="1300" spc="7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 </a:t>
              </a:r>
              <a:r>
                <a:rPr lang="en-US" sz="1400" kern="1300" spc="71" dirty="0" err="1">
                  <a:solidFill>
                    <a:schemeClr val="bg1"/>
                  </a:solidFill>
                  <a:latin typeface="Bahnschrift" panose="020B0502040204020203" pitchFamily="34" charset="0"/>
                </a:rPr>
                <a:t>mit</a:t>
              </a:r>
              <a:r>
                <a:rPr lang="en-US" sz="1400" kern="1300" spc="7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 KI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4349DE0-8356-448D-B576-F2F7C9FA9731}"/>
              </a:ext>
            </a:extLst>
          </p:cNvPr>
          <p:cNvSpPr txBox="1"/>
          <p:nvPr/>
        </p:nvSpPr>
        <p:spPr>
          <a:xfrm>
            <a:off x="1366224" y="2179062"/>
            <a:ext cx="2661566" cy="77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hnschrift" panose="020B0502040204020203" pitchFamily="34" charset="0"/>
              </a:rPr>
              <a:t>Selbstständigkeit</a:t>
            </a:r>
            <a:r>
              <a:rPr lang="en-US" sz="1400" dirty="0">
                <a:latin typeface="Bahnschrift" panose="020B0502040204020203" pitchFamily="34" charset="0"/>
              </a:rPr>
              <a:t>, </a:t>
            </a:r>
            <a:r>
              <a:rPr lang="en-US" sz="1400" dirty="0" err="1">
                <a:latin typeface="Bahnschrift" panose="020B0502040204020203" pitchFamily="34" charset="0"/>
              </a:rPr>
              <a:t>Medienanalyse</a:t>
            </a:r>
            <a:r>
              <a:rPr lang="en-US" sz="1400" dirty="0">
                <a:latin typeface="Bahnschrift" panose="020B0502040204020203" pitchFamily="34" charset="0"/>
              </a:rPr>
              <a:t> &amp; </a:t>
            </a:r>
            <a:r>
              <a:rPr lang="en-US" sz="1400" dirty="0" err="1">
                <a:latin typeface="Bahnschrift" panose="020B0502040204020203" pitchFamily="34" charset="0"/>
              </a:rPr>
              <a:t>logisches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Denken</a:t>
            </a:r>
            <a:endParaRPr lang="en-US" sz="1400" dirty="0">
              <a:latin typeface="Bahnschrift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4FE295-6EDB-4D33-9972-1E2C0D2FB37E}"/>
              </a:ext>
            </a:extLst>
          </p:cNvPr>
          <p:cNvSpPr txBox="1"/>
          <p:nvPr/>
        </p:nvSpPr>
        <p:spPr>
          <a:xfrm>
            <a:off x="4973683" y="2173765"/>
            <a:ext cx="2869292" cy="14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hnschrift" panose="020B0502040204020203" pitchFamily="34" charset="0"/>
              </a:rPr>
              <a:t>Funktionsweise</a:t>
            </a:r>
            <a:r>
              <a:rPr lang="en-US" sz="1400" dirty="0">
                <a:latin typeface="Bahnschrift" panose="020B0502040204020203" pitchFamily="34" charset="0"/>
              </a:rPr>
              <a:t> von KI (</a:t>
            </a:r>
            <a:r>
              <a:rPr lang="en-US" sz="1400" dirty="0" err="1">
                <a:latin typeface="Bahnschrift" panose="020B0502040204020203" pitchFamily="34" charset="0"/>
              </a:rPr>
              <a:t>Algorithmen</a:t>
            </a:r>
            <a:r>
              <a:rPr lang="en-US" sz="1400" dirty="0">
                <a:latin typeface="Bahnschrift" panose="020B0502040204020203" pitchFamily="34" charset="0"/>
              </a:rPr>
              <a:t>, Machine learning…)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hnschrift" panose="020B0502040204020203" pitchFamily="34" charset="0"/>
              </a:rPr>
              <a:t>Analyse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ihrer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gesellschaftlichen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Auswirkungen</a:t>
            </a:r>
            <a:endParaRPr lang="en-US" sz="1400" dirty="0">
              <a:latin typeface="Bahnschrift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FDE30A-ECFF-4726-9CE8-49A1B7A86F38}"/>
              </a:ext>
            </a:extLst>
          </p:cNvPr>
          <p:cNvSpPr txBox="1"/>
          <p:nvPr/>
        </p:nvSpPr>
        <p:spPr>
          <a:xfrm>
            <a:off x="8710362" y="2182825"/>
            <a:ext cx="2557280" cy="122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hnschrift" panose="020B0502040204020203" pitchFamily="34" charset="0"/>
              </a:rPr>
              <a:t>Geführte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Nutzung</a:t>
            </a:r>
            <a:r>
              <a:rPr lang="en-US" sz="1400" dirty="0">
                <a:latin typeface="Bahnschrift" panose="020B0502040204020203" pitchFamily="34" charset="0"/>
              </a:rPr>
              <a:t> von KI </a:t>
            </a:r>
            <a:r>
              <a:rPr lang="en-US" sz="1400" dirty="0" err="1">
                <a:latin typeface="Bahnschrift" panose="020B0502040204020203" pitchFamily="34" charset="0"/>
              </a:rPr>
              <a:t>zum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Zusammenfassen</a:t>
            </a:r>
            <a:r>
              <a:rPr lang="en-US" sz="1400" dirty="0">
                <a:latin typeface="Bahnschrift" panose="020B0502040204020203" pitchFamily="34" charset="0"/>
              </a:rPr>
              <a:t> und </a:t>
            </a:r>
            <a:r>
              <a:rPr lang="en-US" sz="1400" dirty="0" err="1">
                <a:latin typeface="Bahnschrift" panose="020B0502040204020203" pitchFamily="34" charset="0"/>
              </a:rPr>
              <a:t>Generieren</a:t>
            </a:r>
            <a:r>
              <a:rPr lang="en-US" sz="1400" dirty="0">
                <a:latin typeface="Bahnschrift" panose="020B0502040204020203" pitchFamily="34" charset="0"/>
              </a:rPr>
              <a:t> von </a:t>
            </a:r>
            <a:r>
              <a:rPr lang="en-US" sz="1400" dirty="0" err="1">
                <a:latin typeface="Bahnschrift" panose="020B0502040204020203" pitchFamily="34" charset="0"/>
              </a:rPr>
              <a:t>Ideen</a:t>
            </a:r>
            <a:endParaRPr lang="en-US" sz="14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hnschrift" panose="020B0502040204020203" pitchFamily="34" charset="0"/>
              </a:rPr>
              <a:t>Immer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begleitet</a:t>
            </a:r>
            <a:r>
              <a:rPr lang="en-US" sz="1400" dirty="0">
                <a:latin typeface="Bahnschrift" panose="020B0502040204020203" pitchFamily="34" charset="0"/>
              </a:rPr>
              <a:t> von der </a:t>
            </a:r>
            <a:r>
              <a:rPr lang="en-US" sz="1400" dirty="0" err="1">
                <a:latin typeface="Bahnschrift" panose="020B0502040204020203" pitchFamily="34" charset="0"/>
              </a:rPr>
              <a:t>Lehrkraft</a:t>
            </a:r>
            <a:endParaRPr lang="en-US" sz="1400" dirty="0">
              <a:latin typeface="Bahnschrift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565F22-1F71-455E-B7B9-6437D8B83254}"/>
              </a:ext>
            </a:extLst>
          </p:cNvPr>
          <p:cNvSpPr txBox="1"/>
          <p:nvPr/>
        </p:nvSpPr>
        <p:spPr>
          <a:xfrm>
            <a:off x="1299657" y="4159133"/>
            <a:ext cx="2731356" cy="122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hnschrift" panose="020B0502040204020203" pitchFamily="34" charset="0"/>
              </a:rPr>
              <a:t>Fähigkeit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ohne</a:t>
            </a:r>
            <a:r>
              <a:rPr lang="en-US" sz="1400" dirty="0">
                <a:latin typeface="Bahnschrift" panose="020B0502040204020203" pitchFamily="34" charset="0"/>
              </a:rPr>
              <a:t> KI </a:t>
            </a:r>
            <a:r>
              <a:rPr lang="en-US" sz="1400" dirty="0" err="1">
                <a:latin typeface="Bahnschrift" panose="020B0502040204020203" pitchFamily="34" charset="0"/>
              </a:rPr>
              <a:t>Aufgaben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zu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bewältigen</a:t>
            </a:r>
            <a:r>
              <a:rPr lang="en-US" sz="1400" dirty="0">
                <a:latin typeface="Bahnschrift" panose="020B0502040204020203" pitchFamily="34" charset="0"/>
              </a:rPr>
              <a:t> und </a:t>
            </a:r>
            <a:r>
              <a:rPr lang="en-US" sz="1400" dirty="0" err="1">
                <a:latin typeface="Bahnschrift" panose="020B0502040204020203" pitchFamily="34" charset="0"/>
              </a:rPr>
              <a:t>reflektieren</a:t>
            </a:r>
            <a:endParaRPr lang="en-US" sz="14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hnschrift" panose="020B0502040204020203" pitchFamily="34" charset="0"/>
              </a:rPr>
              <a:t>Wertschätzung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persönlicher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Anstrengung</a:t>
            </a:r>
            <a:endParaRPr lang="en-US" sz="1400" dirty="0">
              <a:latin typeface="Bahnschrift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31DAD2-6AC2-4CD9-83DD-C180B0399974}"/>
              </a:ext>
            </a:extLst>
          </p:cNvPr>
          <p:cNvSpPr txBox="1"/>
          <p:nvPr/>
        </p:nvSpPr>
        <p:spPr>
          <a:xfrm>
            <a:off x="4973683" y="4209162"/>
            <a:ext cx="2686723" cy="9948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hnschrift" panose="020B0502040204020203" pitchFamily="34" charset="0"/>
              </a:rPr>
              <a:t>Auswirkungen</a:t>
            </a:r>
            <a:r>
              <a:rPr lang="en-US" sz="1400" dirty="0">
                <a:latin typeface="Bahnschrift" panose="020B0502040204020203" pitchFamily="34" charset="0"/>
              </a:rPr>
              <a:t> der KI auf </a:t>
            </a:r>
            <a:r>
              <a:rPr lang="en-US" sz="1400" dirty="0" err="1">
                <a:latin typeface="Bahnschrift" panose="020B0502040204020203" pitchFamily="34" charset="0"/>
              </a:rPr>
              <a:t>Demokratie</a:t>
            </a:r>
            <a:r>
              <a:rPr lang="en-US" sz="1400" dirty="0">
                <a:latin typeface="Bahnschrift" panose="020B0502040204020203" pitchFamily="34" charset="0"/>
              </a:rPr>
              <a:t>, Arbeit &amp; Umwelt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hnschrift" panose="020B0502040204020203" pitchFamily="34" charset="0"/>
              </a:rPr>
              <a:t>Verständnis</a:t>
            </a:r>
            <a:r>
              <a:rPr lang="en-US" sz="1400" dirty="0">
                <a:latin typeface="Bahnschrift" panose="020B0502040204020203" pitchFamily="34" charset="0"/>
              </a:rPr>
              <a:t> der Modelle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0509D5-5572-4D52-8951-EC2D6CC69704}"/>
              </a:ext>
            </a:extLst>
          </p:cNvPr>
          <p:cNvSpPr txBox="1"/>
          <p:nvPr/>
        </p:nvSpPr>
        <p:spPr>
          <a:xfrm>
            <a:off x="8710362" y="4209162"/>
            <a:ext cx="2731356" cy="100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Bahnschrift" panose="020B0502040204020203" pitchFamily="34" charset="0"/>
              </a:rPr>
              <a:t>Integration von KI in </a:t>
            </a:r>
            <a:r>
              <a:rPr lang="en-US" sz="1400" dirty="0" err="1">
                <a:latin typeface="Bahnschrift" panose="020B0502040204020203" pitchFamily="34" charset="0"/>
              </a:rPr>
              <a:t>kreative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Projekte</a:t>
            </a:r>
            <a:endParaRPr lang="en-US" sz="1400" dirty="0">
              <a:latin typeface="Bahnschrift" panose="020B0502040204020203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hnschrift" panose="020B0502040204020203" pitchFamily="34" charset="0"/>
              </a:rPr>
              <a:t>Transparente</a:t>
            </a:r>
            <a:r>
              <a:rPr lang="en-US" sz="1400" dirty="0">
                <a:latin typeface="Bahnschrift" panose="020B0502040204020203" pitchFamily="34" charset="0"/>
              </a:rPr>
              <a:t> &amp; </a:t>
            </a:r>
            <a:r>
              <a:rPr lang="en-US" sz="1400" dirty="0" err="1">
                <a:latin typeface="Bahnschrift" panose="020B0502040204020203" pitchFamily="34" charset="0"/>
              </a:rPr>
              <a:t>autonome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Nutzung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AFB637-A8C4-4022-AE85-21DECDDF0F37}"/>
              </a:ext>
            </a:extLst>
          </p:cNvPr>
          <p:cNvSpPr/>
          <p:nvPr/>
        </p:nvSpPr>
        <p:spPr>
          <a:xfrm>
            <a:off x="503233" y="3718597"/>
            <a:ext cx="11211361" cy="31521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ahnschrift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EC66E8-71F7-4C98-9126-24492207A3DB}"/>
              </a:ext>
            </a:extLst>
          </p:cNvPr>
          <p:cNvSpPr txBox="1"/>
          <p:nvPr/>
        </p:nvSpPr>
        <p:spPr>
          <a:xfrm>
            <a:off x="1081797" y="3718597"/>
            <a:ext cx="4712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ahnschrift" panose="020B0502040204020203" pitchFamily="34" charset="0"/>
              </a:rPr>
              <a:t>Kritisches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Verständnis</a:t>
            </a:r>
            <a:r>
              <a:rPr lang="en-US" sz="1400" dirty="0">
                <a:latin typeface="Bahnschrift" panose="020B0502040204020203" pitchFamily="34" charset="0"/>
              </a:rPr>
              <a:t> der </a:t>
            </a:r>
            <a:r>
              <a:rPr lang="en-US" sz="1400" dirty="0" err="1">
                <a:latin typeface="Bahnschrift" panose="020B0502040204020203" pitchFamily="34" charset="0"/>
              </a:rPr>
              <a:t>Funktionsweise</a:t>
            </a:r>
            <a:r>
              <a:rPr lang="en-US" sz="1400" dirty="0">
                <a:latin typeface="Bahnschrift" panose="020B0502040204020203" pitchFamily="34" charset="0"/>
              </a:rPr>
              <a:t> von KI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1A5189C-C40C-45C3-B1BC-B39C5ED742CD}"/>
              </a:ext>
            </a:extLst>
          </p:cNvPr>
          <p:cNvSpPr/>
          <p:nvPr/>
        </p:nvSpPr>
        <p:spPr>
          <a:xfrm>
            <a:off x="482713" y="3727379"/>
            <a:ext cx="595539" cy="29600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Bahnschrift" panose="020B0502040204020203" pitchFamily="34" charset="0"/>
              </a:rPr>
              <a:t>ES 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2C8F54-E5AE-4FC0-A8C5-A50A5B31FF05}"/>
              </a:ext>
            </a:extLst>
          </p:cNvPr>
          <p:cNvSpPr txBox="1"/>
          <p:nvPr/>
        </p:nvSpPr>
        <p:spPr>
          <a:xfrm>
            <a:off x="1078252" y="6166319"/>
            <a:ext cx="8781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ahnschrift" panose="020B0502040204020203" pitchFamily="34" charset="0"/>
              </a:rPr>
              <a:t>Kompetente</a:t>
            </a:r>
            <a:r>
              <a:rPr lang="en-US" sz="1400" dirty="0">
                <a:latin typeface="Bahnschrift" panose="020B0502040204020203" pitchFamily="34" charset="0"/>
              </a:rPr>
              <a:t> und </a:t>
            </a:r>
            <a:r>
              <a:rPr lang="en-US" sz="1400" dirty="0" err="1">
                <a:latin typeface="Bahnschrift" panose="020B0502040204020203" pitchFamily="34" charset="0"/>
              </a:rPr>
              <a:t>kreative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Nutzung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mit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erhöhter</a:t>
            </a:r>
            <a:r>
              <a:rPr lang="en-US" sz="1400" dirty="0">
                <a:latin typeface="Bahnschrift" panose="020B0502040204020203" pitchFamily="34" charset="0"/>
              </a:rPr>
              <a:t> </a:t>
            </a:r>
            <a:r>
              <a:rPr lang="en-US" sz="1400" dirty="0" err="1">
                <a:latin typeface="Bahnschrift" panose="020B0502040204020203" pitchFamily="34" charset="0"/>
              </a:rPr>
              <a:t>Autonomie</a:t>
            </a:r>
            <a:r>
              <a:rPr lang="en-US" sz="1400" dirty="0">
                <a:latin typeface="Bahnschrift" panose="020B0502040204020203" pitchFamily="34" charset="0"/>
              </a:rPr>
              <a:t> und </a:t>
            </a:r>
            <a:r>
              <a:rPr lang="en-US" sz="1400" dirty="0" err="1">
                <a:latin typeface="Bahnschrift" panose="020B0502040204020203" pitchFamily="34" charset="0"/>
              </a:rPr>
              <a:t>Verantwortung</a:t>
            </a:r>
            <a:endParaRPr lang="en-US" sz="1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9" grpId="0" animBg="1"/>
      <p:bldP spid="7" grpId="0"/>
      <p:bldP spid="24" grpId="0"/>
      <p:bldP spid="30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cc387d-2daf-4f57-b371-aa6116c2b8a6" xsi:nil="true"/>
    <lcf76f155ced4ddcb4097134ff3c332f xmlns="b60ba5c2-b827-456a-88ac-b87b960679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3BD2825347749B5452FAA508BD03A" ma:contentTypeVersion="10" ma:contentTypeDescription="Create a new document." ma:contentTypeScope="" ma:versionID="c29cdee2fe033fcb78e29af79bcb2718">
  <xsd:schema xmlns:xsd="http://www.w3.org/2001/XMLSchema" xmlns:xs="http://www.w3.org/2001/XMLSchema" xmlns:p="http://schemas.microsoft.com/office/2006/metadata/properties" xmlns:ns2="b60ba5c2-b827-456a-88ac-b87b96067925" xmlns:ns3="7acc387d-2daf-4f57-b371-aa6116c2b8a6" targetNamespace="http://schemas.microsoft.com/office/2006/metadata/properties" ma:root="true" ma:fieldsID="aec66afca955aa6a753e415a4870c202" ns2:_="" ns3:_="">
    <xsd:import namespace="b60ba5c2-b827-456a-88ac-b87b96067925"/>
    <xsd:import namespace="7acc387d-2daf-4f57-b371-aa6116c2b8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ba5c2-b827-456a-88ac-b87b9606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12677ad-b840-49b1-84f2-fecc1b1cb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c387d-2daf-4f57-b371-aa6116c2b8a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eba6ba-9142-4d1f-8c0a-8271ffc18ce1}" ma:internalName="TaxCatchAll" ma:showField="CatchAllData" ma:web="7acc387d-2daf-4f57-b371-aa6116c2b8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F4C38D-A57B-4123-9B78-5CEFE9EB147A}">
  <ds:schemaRefs>
    <ds:schemaRef ds:uri="http://schemas.microsoft.com/office/2006/metadata/properties"/>
    <ds:schemaRef ds:uri="http://schemas.microsoft.com/office/infopath/2007/PartnerControls"/>
    <ds:schemaRef ds:uri="7acc387d-2daf-4f57-b371-aa6116c2b8a6"/>
    <ds:schemaRef ds:uri="b60ba5c2-b827-456a-88ac-b87b96067925"/>
  </ds:schemaRefs>
</ds:datastoreItem>
</file>

<file path=customXml/itemProps2.xml><?xml version="1.0" encoding="utf-8"?>
<ds:datastoreItem xmlns:ds="http://schemas.openxmlformats.org/officeDocument/2006/customXml" ds:itemID="{8FF33A0B-4CAD-461A-BA09-BD00D9BCD2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9D0D1-2B3A-4E94-AA79-1F2EC06FF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0ba5c2-b827-456a-88ac-b87b96067925"/>
    <ds:schemaRef ds:uri="7acc387d-2daf-4f57-b371-aa6116c2b8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819</Words>
  <Application>Microsoft Office PowerPoint</Application>
  <PresentationFormat>Widescreen</PresentationFormat>
  <Paragraphs>190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Bahnschrift</vt:lpstr>
      <vt:lpstr>Calibri</vt:lpstr>
      <vt:lpstr>Calibri Light</vt:lpstr>
      <vt:lpstr>ColorTube</vt:lpstr>
      <vt:lpstr>Typo Hoop Demo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paddes</dc:creator>
  <cp:lastModifiedBy>paddes</cp:lastModifiedBy>
  <cp:revision>49</cp:revision>
  <dcterms:created xsi:type="dcterms:W3CDTF">2025-10-29T14:27:23Z</dcterms:created>
  <dcterms:modified xsi:type="dcterms:W3CDTF">2025-11-16T12:27:25Z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0x0101004133BD2825347749B5452FAA508BD03A</vt:lpwstr>
  </property>
  <property fmtid="{D5CDD505-2E9C-101B-9397-08002B2CF9AE}" pid="3" name="MediaServiceImageTags">
    <vt:lpwstr/>
  </property>
</Properties>
</file>